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7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88" r:id="rId12"/>
    <p:sldId id="289" r:id="rId13"/>
    <p:sldId id="290" r:id="rId14"/>
    <p:sldId id="291" r:id="rId15"/>
    <p:sldId id="292" r:id="rId16"/>
    <p:sldId id="281" r:id="rId17"/>
    <p:sldId id="301" r:id="rId18"/>
    <p:sldId id="306" r:id="rId19"/>
    <p:sldId id="307" r:id="rId20"/>
    <p:sldId id="302" r:id="rId21"/>
    <p:sldId id="303" r:id="rId22"/>
    <p:sldId id="304" r:id="rId23"/>
    <p:sldId id="266" r:id="rId24"/>
    <p:sldId id="318" r:id="rId25"/>
    <p:sldId id="319" r:id="rId26"/>
    <p:sldId id="294" r:id="rId27"/>
    <p:sldId id="267" r:id="rId28"/>
    <p:sldId id="317" r:id="rId29"/>
    <p:sldId id="268" r:id="rId30"/>
    <p:sldId id="269" r:id="rId31"/>
    <p:sldId id="321" r:id="rId32"/>
    <p:sldId id="270" r:id="rId33"/>
    <p:sldId id="271" r:id="rId34"/>
    <p:sldId id="322" r:id="rId35"/>
    <p:sldId id="272" r:id="rId36"/>
    <p:sldId id="314" r:id="rId37"/>
    <p:sldId id="315" r:id="rId38"/>
    <p:sldId id="323" r:id="rId39"/>
    <p:sldId id="324" r:id="rId40"/>
    <p:sldId id="326" r:id="rId41"/>
    <p:sldId id="327" r:id="rId42"/>
    <p:sldId id="274" r:id="rId43"/>
    <p:sldId id="275" r:id="rId44"/>
    <p:sldId id="276" r:id="rId45"/>
    <p:sldId id="277" r:id="rId46"/>
    <p:sldId id="278" r:id="rId47"/>
    <p:sldId id="295" r:id="rId48"/>
    <p:sldId id="296" r:id="rId49"/>
    <p:sldId id="297" r:id="rId50"/>
    <p:sldId id="299" r:id="rId51"/>
    <p:sldId id="298" r:id="rId52"/>
    <p:sldId id="300" r:id="rId53"/>
    <p:sldId id="305" r:id="rId54"/>
    <p:sldId id="311" r:id="rId55"/>
    <p:sldId id="312" r:id="rId56"/>
    <p:sldId id="313" r:id="rId57"/>
    <p:sldId id="279" r:id="rId58"/>
    <p:sldId id="280" r:id="rId59"/>
    <p:sldId id="284" r:id="rId60"/>
    <p:sldId id="282" r:id="rId61"/>
    <p:sldId id="285" r:id="rId62"/>
    <p:sldId id="286" r:id="rId63"/>
    <p:sldId id="308" r:id="rId64"/>
    <p:sldId id="309" r:id="rId65"/>
    <p:sldId id="310" r:id="rId66"/>
    <p:sldId id="320" r:id="rId67"/>
    <p:sldId id="328" r:id="rId68"/>
    <p:sldId id="287" r:id="rId6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3286E29-6720-4B2F-9C27-089D50735EFA}">
          <p14:sldIdLst>
            <p14:sldId id="256"/>
            <p14:sldId id="257"/>
            <p14:sldId id="258"/>
          </p14:sldIdLst>
        </p14:section>
        <p14:section name="Why plot" id="{BEA6DE8D-0E37-4732-8A60-F25B8F580686}">
          <p14:sldIdLst>
            <p14:sldId id="259"/>
            <p14:sldId id="260"/>
            <p14:sldId id="261"/>
            <p14:sldId id="262"/>
            <p14:sldId id="263"/>
            <p14:sldId id="264"/>
            <p14:sldId id="265"/>
            <p14:sldId id="288"/>
            <p14:sldId id="289"/>
            <p14:sldId id="290"/>
            <p14:sldId id="291"/>
            <p14:sldId id="292"/>
          </p14:sldIdLst>
        </p14:section>
        <p14:section name="Linear models" id="{B47D4736-8ACA-4279-938A-2B708E66F529}">
          <p14:sldIdLst>
            <p14:sldId id="281"/>
            <p14:sldId id="301"/>
            <p14:sldId id="306"/>
            <p14:sldId id="307"/>
            <p14:sldId id="302"/>
            <p14:sldId id="303"/>
            <p14:sldId id="304"/>
            <p14:sldId id="266"/>
            <p14:sldId id="318"/>
            <p14:sldId id="319"/>
            <p14:sldId id="294"/>
            <p14:sldId id="267"/>
            <p14:sldId id="317"/>
            <p14:sldId id="268"/>
            <p14:sldId id="269"/>
            <p14:sldId id="321"/>
            <p14:sldId id="270"/>
            <p14:sldId id="271"/>
            <p14:sldId id="322"/>
            <p14:sldId id="272"/>
            <p14:sldId id="314"/>
            <p14:sldId id="315"/>
            <p14:sldId id="323"/>
            <p14:sldId id="324"/>
            <p14:sldId id="326"/>
            <p14:sldId id="327"/>
          </p14:sldIdLst>
        </p14:section>
        <p14:section name="Effect plots" id="{D5179D06-FF34-489D-9208-ABF88DB90DD5}">
          <p14:sldIdLst>
            <p14:sldId id="274"/>
            <p14:sldId id="275"/>
            <p14:sldId id="276"/>
            <p14:sldId id="277"/>
            <p14:sldId id="278"/>
          </p14:sldIdLst>
        </p14:section>
        <p14:section name="visreg" id="{10838661-02B2-43B5-8921-9531521D05E9}">
          <p14:sldIdLst>
            <p14:sldId id="295"/>
            <p14:sldId id="296"/>
            <p14:sldId id="297"/>
            <p14:sldId id="299"/>
            <p14:sldId id="298"/>
            <p14:sldId id="300"/>
            <p14:sldId id="305"/>
          </p14:sldIdLst>
        </p14:section>
        <p14:section name="Trees" id="{777E4205-D8A1-471A-B949-9016F90C393B}">
          <p14:sldIdLst>
            <p14:sldId id="311"/>
            <p14:sldId id="312"/>
            <p14:sldId id="313"/>
          </p14:sldIdLst>
        </p14:section>
        <p14:section name="Diagnostic plots" id="{0ED3A0F7-BF54-4AA2-BD41-8C356FDF0777}">
          <p14:sldIdLst>
            <p14:sldId id="279"/>
            <p14:sldId id="280"/>
            <p14:sldId id="284"/>
            <p14:sldId id="282"/>
            <p14:sldId id="285"/>
            <p14:sldId id="286"/>
            <p14:sldId id="308"/>
            <p14:sldId id="309"/>
            <p14:sldId id="310"/>
            <p14:sldId id="320"/>
            <p14:sldId id="328"/>
            <p14:sldId id="28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72" autoAdjust="0"/>
    <p:restoredTop sz="94824" autoAdjust="0"/>
  </p:normalViewPr>
  <p:slideViewPr>
    <p:cSldViewPr>
      <p:cViewPr varScale="1">
        <p:scale>
          <a:sx n="95" d="100"/>
          <a:sy n="95" d="100"/>
        </p:scale>
        <p:origin x="102" y="33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016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8.wmf"/><Relationship Id="rId1" Type="http://schemas.openxmlformats.org/officeDocument/2006/relationships/image" Target="../media/image27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2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65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225CEC-B4DB-421E-BD7D-F5D0F79EA658}" type="datetimeFigureOut">
              <a:rPr lang="en-US" smtClean="0"/>
              <a:t>8/31/2022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2E08BF-5AC2-4B21-B7F5-DC86E88944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9250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2E08BF-5AC2-4B21-B7F5-DC86E889445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1239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2E08BF-5AC2-4B21-B7F5-DC86E889445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2461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FE6B5B5-ABFA-4034-A522-DE6D7C4F5277}" type="slidenum">
              <a:rPr lang="en-US" altLang="en-US"/>
              <a:pPr/>
              <a:t>59</a:t>
            </a:fld>
            <a:endParaRPr lang="en-US" altLang="en-US"/>
          </a:p>
        </p:txBody>
      </p:sp>
      <p:sp>
        <p:nvSpPr>
          <p:cNvPr id="21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95662-E2E6-47BC-B493-3EA4FCF734B6}" type="datetime1">
              <a:rPr lang="en-US" smtClean="0"/>
              <a:t>8/31/2022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1984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4BFD65-5602-4172-B54C-6A65165A1845}" type="datetime1">
              <a:rPr lang="en-US" smtClean="0"/>
              <a:t>8/31/2022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0214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290DE-8138-4626-BC3F-DF68A3BD09D8}" type="datetime1">
              <a:rPr lang="en-US" smtClean="0"/>
              <a:t>8/31/2022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4115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E8E3F-75DF-45E8-9F6B-4F2E22494A32}" type="datetime1">
              <a:rPr lang="en-US" smtClean="0"/>
              <a:t>8/31/2022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525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447800"/>
            <a:ext cx="7772400" cy="1362075"/>
          </a:xfrm>
        </p:spPr>
        <p:txBody>
          <a:bodyPr anchor="t"/>
          <a:lstStyle>
            <a:lvl1pPr algn="ctr">
              <a:defRPr sz="4000" b="1" cap="none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0" y="3581400"/>
            <a:ext cx="7772400" cy="1219199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4DA82-3E7C-4CFB-A30B-53D3893EF32E}" type="datetime1">
              <a:rPr lang="en-US" smtClean="0"/>
              <a:t>8/31/2022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3880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3D8AD-4C83-4D73-AEE7-5E801ED5356C}" type="datetime1">
              <a:rPr lang="en-US" smtClean="0"/>
              <a:t>8/31/2022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8461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6893DB-DD64-49D6-A5C2-F6ACE2B1530B}" type="datetime1">
              <a:rPr lang="en-US" smtClean="0"/>
              <a:t>8/31/2022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5821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0A94C3-7A0F-4E28-9A06-985C13FFBB01}" type="datetime1">
              <a:rPr lang="en-US" smtClean="0"/>
              <a:t>8/31/2022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781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7B2D3-0011-41C0-B2C5-6B713844DB1C}" type="datetime1">
              <a:rPr lang="en-US" smtClean="0"/>
              <a:t>8/31/2022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5210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EE19A-9EFD-417C-93CE-FC2F485F3533}" type="datetime1">
              <a:rPr lang="en-US" smtClean="0"/>
              <a:t>8/31/2022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2427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9954C-8CD1-4968-8DFE-C7948C62F830}" type="datetime1">
              <a:rPr lang="en-US" smtClean="0"/>
              <a:t>8/31/2022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9139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  <a:prstGeom prst="rect">
            <a:avLst/>
          </a:prstGeom>
          <a:solidFill>
            <a:srgbClr val="002060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43000"/>
            <a:ext cx="8229600" cy="5181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BF092D-FE75-4F27-B0C3-A897761F708C}" type="datetime1">
              <a:rPr lang="en-US" smtClean="0"/>
              <a:t>8/31/2022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0B7604-93B8-4136-B9BD-D1CE89EE20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372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0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chemeClr val="tx2">
            <a:lumMod val="60000"/>
            <a:lumOff val="40000"/>
          </a:schemeClr>
        </a:buClr>
        <a:buSzPct val="110000"/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Clr>
          <a:srgbClr val="FF0000"/>
        </a:buClr>
        <a:buSzPct val="110000"/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friendly.github.io/VisMLM-course/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cran.r-project.org/web/packages/datasauRus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36/bmj.m3223" TargetMode="External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vincentarelbundock.github.io/modelsummary/articles/datasummary.html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luralsight.com/guides/tableau-playbook-sparklines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8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27.w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29.wmf"/><Relationship Id="rId4" Type="http://schemas.openxmlformats.org/officeDocument/2006/relationships/oleObject" Target="../embeddings/oleObject3.bin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hyperlink" Target="https://www.rstudio.com/products/rstudio/" TargetMode="External"/><Relationship Id="rId7" Type="http://schemas.openxmlformats.org/officeDocument/2006/relationships/image" Target="../media/image9.png"/><Relationship Id="rId2" Type="http://schemas.openxmlformats.org/officeDocument/2006/relationships/hyperlink" Target="https://cran.r-project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hyperlink" Target="https://friendly.github.io/VisMLM-course/R/install-vismlm-pkgs.R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hyperlink" Target="https://pbreheny.github.io/visreg/" TargetMode="External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jp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62.wmf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6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65.wmf"/><Relationship Id="rId4" Type="http://schemas.openxmlformats.org/officeDocument/2006/relationships/oleObject" Target="../embeddings/oleObject5.bin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0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112456"/>
            <a:ext cx="7772400" cy="1676400"/>
          </a:xfrm>
        </p:spPr>
        <p:txBody>
          <a:bodyPr>
            <a:normAutofit fontScale="90000"/>
          </a:bodyPr>
          <a:lstStyle/>
          <a:p>
            <a:r>
              <a:rPr lang="en-US" dirty="0"/>
              <a:t>Visualizing Linear Models: </a:t>
            </a:r>
            <a:br>
              <a:rPr lang="en-US" dirty="0"/>
            </a:br>
            <a:r>
              <a:rPr lang="en-US" dirty="0"/>
              <a:t>An R Bag of Tricks</a:t>
            </a:r>
            <a:br>
              <a:rPr lang="en-US" dirty="0"/>
            </a:br>
            <a:r>
              <a:rPr lang="en-US" dirty="0"/>
              <a:t>Session 1: Getting Started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5058488"/>
            <a:ext cx="6400800" cy="1143000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Michael Friendly </a:t>
            </a:r>
          </a:p>
          <a:p>
            <a:r>
              <a:rPr lang="en-US" dirty="0"/>
              <a:t>SCS Short Course</a:t>
            </a:r>
          </a:p>
          <a:p>
            <a:r>
              <a:rPr lang="en-US" dirty="0"/>
              <a:t>Oct-Nov, 2022</a:t>
            </a:r>
          </a:p>
          <a:p>
            <a:r>
              <a:rPr lang="en-US" dirty="0">
                <a:hlinkClick r:id="rId2"/>
              </a:rPr>
              <a:t>https://friendly.github.io/VisMLM-course/</a:t>
            </a:r>
            <a:r>
              <a:rPr lang="en-US" dirty="0"/>
              <a:t> </a:t>
            </a:r>
          </a:p>
          <a:p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666" y="228602"/>
            <a:ext cx="2510286" cy="21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1054" y="282821"/>
            <a:ext cx="2302975" cy="228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432" y="357522"/>
            <a:ext cx="2720001" cy="20666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77375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Dangers of numbers-only output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10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8869" y="1276905"/>
            <a:ext cx="2323810" cy="182857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371600"/>
            <a:ext cx="4343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Student</a:t>
            </a:r>
            <a:r>
              <a:rPr lang="en-US" dirty="0"/>
              <a:t>: You said to run </a:t>
            </a:r>
            <a:r>
              <a:rPr lang="en-US" dirty="0" err="1"/>
              <a:t>descriptives</a:t>
            </a:r>
            <a:r>
              <a:rPr lang="en-US" dirty="0"/>
              <a:t> and compute the correlation. What next?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3400" y="2438400"/>
            <a:ext cx="449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Consultant</a:t>
            </a:r>
            <a:r>
              <a:rPr lang="en-US" dirty="0"/>
              <a:t>: </a:t>
            </a:r>
            <a:r>
              <a:rPr lang="en-US" dirty="0">
                <a:solidFill>
                  <a:srgbClr val="FF0000"/>
                </a:solidFill>
              </a:rPr>
              <a:t>Did you plot your data?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9764" y="3429000"/>
            <a:ext cx="4000500" cy="303371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33400" y="3429000"/>
            <a:ext cx="3505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With </a:t>
            </a:r>
            <a:r>
              <a:rPr lang="en-US" dirty="0">
                <a:solidFill>
                  <a:srgbClr val="FF0000"/>
                </a:solidFill>
              </a:rPr>
              <a:t>exactly</a:t>
            </a:r>
            <a:r>
              <a:rPr lang="en-US" dirty="0"/>
              <a:t> the same stats, the data could be </a:t>
            </a:r>
            <a:r>
              <a:rPr lang="en-US" i="1" dirty="0"/>
              <a:t>any</a:t>
            </a:r>
            <a:r>
              <a:rPr lang="en-US" dirty="0"/>
              <a:t> of these plots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33400" y="5334000"/>
            <a:ext cx="3505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See how this in done in R:  </a:t>
            </a:r>
            <a:r>
              <a:rPr lang="en-US" sz="1400" dirty="0">
                <a:hlinkClick r:id="rId4"/>
              </a:rPr>
              <a:t>https://cran.r-project.org/web/packages/datasauRus/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7009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/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Sometimes, don’t need numbers at all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11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9496" y="1676400"/>
            <a:ext cx="5182777" cy="414410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143000"/>
            <a:ext cx="83058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COVID transmission risk </a:t>
            </a:r>
            <a:r>
              <a:rPr lang="en-US" dirty="0"/>
              <a:t>~ Occupancy * Ventilation * Activity * Mask? * </a:t>
            </a:r>
            <a:r>
              <a:rPr lang="en-US" dirty="0" err="1"/>
              <a:t>Contact.time</a:t>
            </a:r>
            <a:r>
              <a:rPr lang="en-US" dirty="0"/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09600" y="6172200"/>
            <a:ext cx="7848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From:  N.R. Jones et-al (2020). Two metres or one: what is the evidence for physical distancing in covid-19? </a:t>
            </a:r>
            <a:r>
              <a:rPr lang="en-US" sz="1200" i="1" dirty="0"/>
              <a:t>BMJ</a:t>
            </a:r>
            <a:r>
              <a:rPr lang="en-US" sz="1200" dirty="0"/>
              <a:t> 2020;370:m3223, </a:t>
            </a:r>
            <a:r>
              <a:rPr lang="en-US" sz="1200" i="1" dirty="0" err="1"/>
              <a:t>doi</a:t>
            </a:r>
            <a:r>
              <a:rPr lang="en-US" sz="1200" i="1" dirty="0"/>
              <a:t>: </a:t>
            </a:r>
            <a:r>
              <a:rPr lang="en-US" sz="1200" i="1" dirty="0">
                <a:hlinkClick r:id="rId3"/>
              </a:rPr>
              <a:t>https://doi.org/10.1136/bmj.m3223</a:t>
            </a:r>
            <a:endParaRPr lang="en-US" sz="1200" dirty="0"/>
          </a:p>
        </p:txBody>
      </p:sp>
      <p:sp>
        <p:nvSpPr>
          <p:cNvPr id="7" name="TextBox 6"/>
          <p:cNvSpPr txBox="1"/>
          <p:nvPr/>
        </p:nvSpPr>
        <p:spPr>
          <a:xfrm>
            <a:off x="457200" y="1905000"/>
            <a:ext cx="27432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complex 5-way table, whose message is clearly shown w/o numbers</a:t>
            </a:r>
          </a:p>
          <a:p>
            <a:endParaRPr lang="en-US" dirty="0"/>
          </a:p>
          <a:p>
            <a:r>
              <a:rPr lang="en-US" dirty="0"/>
              <a:t>A semi-graphic table shows the </a:t>
            </a:r>
            <a:r>
              <a:rPr lang="en-US" dirty="0">
                <a:solidFill>
                  <a:srgbClr val="FF0000"/>
                </a:solidFill>
              </a:rPr>
              <a:t>patterns</a:t>
            </a:r>
            <a:r>
              <a:rPr lang="en-US" dirty="0"/>
              <a:t> in the data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There are 1+ unusual cells here.  Can you see them?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C5F598A-FB5C-4F91-BD11-60F86AAC0934}"/>
              </a:ext>
            </a:extLst>
          </p:cNvPr>
          <p:cNvSpPr/>
          <p:nvPr/>
        </p:nvSpPr>
        <p:spPr>
          <a:xfrm>
            <a:off x="5374536" y="3478509"/>
            <a:ext cx="1219200" cy="46166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C6CBF4B-7DB8-4FFF-A418-167D655357C0}"/>
              </a:ext>
            </a:extLst>
          </p:cNvPr>
          <p:cNvSpPr/>
          <p:nvPr/>
        </p:nvSpPr>
        <p:spPr>
          <a:xfrm>
            <a:off x="6172200" y="2965360"/>
            <a:ext cx="1219200" cy="46166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840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If you do need tables– make them pretty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12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7200" y="1219200"/>
            <a:ext cx="8305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Several R packages make it easier to construct informative &amp; pretty semi-graphic tables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9322" y="2161161"/>
            <a:ext cx="5947410" cy="37642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A13DECA-3AE1-4344-BBE9-944D9B479D79}"/>
              </a:ext>
            </a:extLst>
          </p:cNvPr>
          <p:cNvSpPr txBox="1"/>
          <p:nvPr/>
        </p:nvSpPr>
        <p:spPr>
          <a:xfrm>
            <a:off x="457200" y="2895600"/>
            <a:ext cx="2133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Presentation graph</a:t>
            </a:r>
          </a:p>
          <a:p>
            <a:endParaRPr lang="en-US" dirty="0"/>
          </a:p>
          <a:p>
            <a:r>
              <a:rPr lang="en-US" dirty="0"/>
              <a:t>Perhaps too cute!</a:t>
            </a:r>
          </a:p>
          <a:p>
            <a:endParaRPr lang="en-US" dirty="0"/>
          </a:p>
          <a:p>
            <a:r>
              <a:rPr lang="en-US" dirty="0"/>
              <a:t>Distribution of variables shown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4BB440-BA45-4FF2-8241-2DDCE63DEAA9}"/>
              </a:ext>
            </a:extLst>
          </p:cNvPr>
          <p:cNvSpPr txBox="1"/>
          <p:nvPr/>
        </p:nvSpPr>
        <p:spPr>
          <a:xfrm>
            <a:off x="457200" y="6103427"/>
            <a:ext cx="7239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produced using </a:t>
            </a:r>
            <a:r>
              <a:rPr lang="en-US" sz="1400" dirty="0" err="1"/>
              <a:t>modelsummary</a:t>
            </a:r>
            <a:r>
              <a:rPr lang="en-US" sz="1400" dirty="0"/>
              <a:t>::</a:t>
            </a:r>
            <a:r>
              <a:rPr lang="en-US" sz="1400" dirty="0" err="1"/>
              <a:t>datasummary</a:t>
            </a:r>
            <a:r>
              <a:rPr lang="en-US" sz="1400" dirty="0"/>
              <a:t>, </a:t>
            </a:r>
            <a:r>
              <a:rPr lang="en-US" sz="1400" dirty="0">
                <a:hlinkClick r:id="rId3"/>
              </a:rPr>
              <a:t>https://vincentarelbundock.github.io/modelsummary/articles/datasummary.html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893461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graphical user interface, application, table&#10;&#10;Description automatically generated">
            <a:extLst>
              <a:ext uri="{FF2B5EF4-FFF2-40B4-BE49-F238E27FC236}">
                <a16:creationId xmlns:a16="http://schemas.microsoft.com/office/drawing/2014/main" id="{25386479-30BD-46A6-AA0D-C660D04B6C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1691" y="1826912"/>
            <a:ext cx="5312000" cy="4712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074BC76-3B0A-4057-AD8B-55B75A495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table ideas: Heatmap shading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2E9F700-1E00-42F2-9C1B-7FE09053F9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13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76BD6D-AE67-457E-9B5D-FA12D4A09F98}"/>
              </a:ext>
            </a:extLst>
          </p:cNvPr>
          <p:cNvSpPr txBox="1"/>
          <p:nvPr/>
        </p:nvSpPr>
        <p:spPr>
          <a:xfrm>
            <a:off x="457200" y="11430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Heatmap shading</a:t>
            </a:r>
            <a:r>
              <a:rPr lang="en-US" dirty="0"/>
              <a:t>: Shade the </a:t>
            </a:r>
            <a:r>
              <a:rPr lang="en-US" dirty="0">
                <a:highlight>
                  <a:srgbClr val="FFFF00"/>
                </a:highlight>
              </a:rPr>
              <a:t>background</a:t>
            </a:r>
            <a:r>
              <a:rPr lang="en-US" dirty="0"/>
              <a:t> of each cell according to some criterion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536707-74E8-4A0A-BCA9-0BEAC0F4CB51}"/>
              </a:ext>
            </a:extLst>
          </p:cNvPr>
          <p:cNvSpPr txBox="1"/>
          <p:nvPr/>
        </p:nvSpPr>
        <p:spPr>
          <a:xfrm>
            <a:off x="457200" y="1981200"/>
            <a:ext cx="26670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trends in the US and Canada are made obvious</a:t>
            </a:r>
          </a:p>
          <a:p>
            <a:endParaRPr lang="en-US" dirty="0"/>
          </a:p>
          <a:p>
            <a:r>
              <a:rPr lang="en-US" dirty="0"/>
              <a:t>NB: Table rows are sorted by Jan. value, lending coherence</a:t>
            </a:r>
          </a:p>
          <a:p>
            <a:endParaRPr lang="en-US" dirty="0"/>
          </a:p>
          <a:p>
            <a:r>
              <a:rPr lang="en-US" dirty="0"/>
              <a:t>Background shading ~ value:</a:t>
            </a:r>
          </a:p>
          <a:p>
            <a:r>
              <a:rPr lang="en-US" dirty="0"/>
              <a:t>US &amp; Canada are made to stand out.</a:t>
            </a:r>
          </a:p>
          <a:p>
            <a:endParaRPr lang="en-US" dirty="0"/>
          </a:p>
          <a:p>
            <a:r>
              <a:rPr lang="en-US" dirty="0"/>
              <a:t>Tech note: use white text on a darker background</a:t>
            </a:r>
          </a:p>
        </p:txBody>
      </p:sp>
    </p:spTree>
    <p:extLst>
      <p:ext uri="{BB962C8B-B14F-4D97-AF65-F5344CB8AC3E}">
        <p14:creationId xmlns:p14="http://schemas.microsoft.com/office/powerpoint/2010/main" val="8977094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9FB3BF-F049-452D-A555-416B9D4D90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 anchor="ctr">
            <a:normAutofit/>
          </a:bodyPr>
          <a:lstStyle/>
          <a:p>
            <a:r>
              <a:rPr lang="en-US" dirty="0"/>
              <a:t>Visual table ideas: Heatmap shading</a:t>
            </a:r>
          </a:p>
        </p:txBody>
      </p:sp>
      <p:pic>
        <p:nvPicPr>
          <p:cNvPr id="5" name="Picture 4" descr="A picture containing graphical user interface, timeline&#10;&#10;Description automatically generated">
            <a:extLst>
              <a:ext uri="{FF2B5EF4-FFF2-40B4-BE49-F238E27FC236}">
                <a16:creationId xmlns:a16="http://schemas.microsoft.com/office/drawing/2014/main" id="{8E0F9223-4265-4B84-A135-DC17671886A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156031"/>
            <a:ext cx="8229600" cy="4361688"/>
          </a:xfrm>
          <a:prstGeom prst="rect">
            <a:avLst/>
          </a:prstGeom>
          <a:noFill/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BC7CF67-592B-4934-A775-914630EF8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810B7604-93B8-4136-B9BD-D1CE89EE20B0}" type="slidenum">
              <a:rPr lang="en-US" smtClean="0"/>
              <a:pPr>
                <a:spcAft>
                  <a:spcPts val="600"/>
                </a:spcAft>
              </a:pPr>
              <a:t>14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6715A4-D009-4BBF-A240-E91C15EAEF6C}"/>
              </a:ext>
            </a:extLst>
          </p:cNvPr>
          <p:cNvSpPr txBox="1"/>
          <p:nvPr/>
        </p:nvSpPr>
        <p:spPr>
          <a:xfrm>
            <a:off x="457200" y="1219200"/>
            <a:ext cx="822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 seen on TV …</a:t>
            </a:r>
          </a:p>
          <a:p>
            <a:r>
              <a:rPr lang="en-US" dirty="0"/>
              <a:t>          </a:t>
            </a:r>
            <a:r>
              <a:rPr lang="en-US" dirty="0" err="1"/>
              <a:t>Covid</a:t>
            </a:r>
            <a:r>
              <a:rPr lang="en-US" dirty="0"/>
              <a:t> rate ~ Age x Date x UK region</a:t>
            </a:r>
          </a:p>
          <a:p>
            <a:endParaRPr lang="en-US" dirty="0"/>
          </a:p>
          <a:p>
            <a:r>
              <a:rPr lang="en-US" dirty="0"/>
              <a:t>Better: incorporate geography, not just arrange regions alphabetically</a:t>
            </a:r>
          </a:p>
        </p:txBody>
      </p:sp>
    </p:spTree>
    <p:extLst>
      <p:ext uri="{BB962C8B-B14F-4D97-AF65-F5344CB8AC3E}">
        <p14:creationId xmlns:p14="http://schemas.microsoft.com/office/powerpoint/2010/main" val="856207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4FD79-03E3-4E4E-9703-5F6C8C00F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table ideas: Sparklines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661C88-C9A2-4BC4-8EAD-11B291567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15</a:t>
            </a:fld>
            <a:endParaRPr lang="en-US"/>
          </a:p>
        </p:txBody>
      </p:sp>
      <p:pic>
        <p:nvPicPr>
          <p:cNvPr id="6" name="Picture 5" descr="A picture containing diagram&#10;&#10;Description automatically generated">
            <a:extLst>
              <a:ext uri="{FF2B5EF4-FFF2-40B4-BE49-F238E27FC236}">
                <a16:creationId xmlns:a16="http://schemas.microsoft.com/office/drawing/2014/main" id="{C70307D1-81A7-4B34-A15E-0C24AAC091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9178" y="1937854"/>
            <a:ext cx="5585715" cy="410428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9CF149D-1B5A-4B53-94AB-24065D6A864F}"/>
              </a:ext>
            </a:extLst>
          </p:cNvPr>
          <p:cNvSpPr txBox="1"/>
          <p:nvPr/>
        </p:nvSpPr>
        <p:spPr>
          <a:xfrm>
            <a:off x="457200" y="11430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Sparklines</a:t>
            </a:r>
            <a:r>
              <a:rPr lang="en-US" dirty="0"/>
              <a:t>: Mini graphics inserted into table cells or text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C43339-26BC-4345-9F73-97144570A163}"/>
              </a:ext>
            </a:extLst>
          </p:cNvPr>
          <p:cNvSpPr txBox="1"/>
          <p:nvPr/>
        </p:nvSpPr>
        <p:spPr>
          <a:xfrm>
            <a:off x="457200" y="6248773"/>
            <a:ext cx="7696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From: </a:t>
            </a:r>
            <a:r>
              <a:rPr lang="en-US" sz="1400" dirty="0">
                <a:hlinkClick r:id="rId3"/>
              </a:rPr>
              <a:t>https://www.pluralsight.com/guides/tableau-playbook-sparklines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551566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models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Model</a:t>
            </a:r>
            <a:r>
              <a:rPr lang="en-US" sz="2800" dirty="0"/>
              <a:t>:</a:t>
            </a:r>
          </a:p>
          <a:p>
            <a:endParaRPr lang="en-US" sz="2800" dirty="0"/>
          </a:p>
          <a:p>
            <a:r>
              <a:rPr lang="en-US" sz="2000" dirty="0" err="1"/>
              <a:t>Xs</a:t>
            </a:r>
            <a:r>
              <a:rPr lang="en-US" sz="2000" dirty="0"/>
              <a:t>: quantitative predictors, factors, interactions, …</a:t>
            </a:r>
          </a:p>
          <a:p>
            <a:r>
              <a:rPr lang="en-US" sz="2400" dirty="0"/>
              <a:t>Assumptions</a:t>
            </a:r>
            <a:r>
              <a:rPr lang="en-US" sz="2800" dirty="0"/>
              <a:t>:</a:t>
            </a:r>
          </a:p>
          <a:p>
            <a:pPr lvl="1"/>
            <a:r>
              <a:rPr lang="en-US" altLang="en-US" sz="2000" b="1" dirty="0">
                <a:solidFill>
                  <a:srgbClr val="0000FF"/>
                </a:solidFill>
              </a:rPr>
              <a:t>Linearity</a:t>
            </a:r>
            <a:r>
              <a:rPr lang="en-US" altLang="en-US" sz="2000" dirty="0"/>
              <a:t>: Predictors (possibly transformed) are linearly related to the outcome, </a:t>
            </a:r>
            <a:r>
              <a:rPr lang="en-US" altLang="en-US" sz="2000" b="1" dirty="0"/>
              <a:t>y</a:t>
            </a:r>
            <a:r>
              <a:rPr lang="en-US" altLang="en-US" sz="2000" dirty="0"/>
              <a:t>.  [</a:t>
            </a:r>
            <a:r>
              <a:rPr lang="en-US" altLang="en-US" sz="2000" dirty="0">
                <a:solidFill>
                  <a:srgbClr val="660033"/>
                </a:solidFill>
              </a:rPr>
              <a:t>This just means linear in the </a:t>
            </a:r>
            <a:r>
              <a:rPr lang="en-US" altLang="en-US" sz="2000" b="1" dirty="0">
                <a:solidFill>
                  <a:srgbClr val="660033"/>
                </a:solidFill>
              </a:rPr>
              <a:t>parameters</a:t>
            </a:r>
            <a:r>
              <a:rPr lang="en-US" altLang="en-US" sz="2000" dirty="0">
                <a:solidFill>
                  <a:srgbClr val="660033"/>
                </a:solidFill>
              </a:rPr>
              <a:t>.]</a:t>
            </a:r>
          </a:p>
          <a:p>
            <a:pPr lvl="1"/>
            <a:r>
              <a:rPr lang="en-US" altLang="en-US" sz="2000" b="1" dirty="0">
                <a:solidFill>
                  <a:srgbClr val="0000FF"/>
                </a:solidFill>
              </a:rPr>
              <a:t>Specification</a:t>
            </a:r>
            <a:r>
              <a:rPr lang="en-US" altLang="en-US" sz="2000" dirty="0"/>
              <a:t>: No important predictors have been omitted; only important ones included. [</a:t>
            </a:r>
            <a:r>
              <a:rPr lang="en-US" altLang="en-US" sz="2000" dirty="0">
                <a:solidFill>
                  <a:srgbClr val="660033"/>
                </a:solidFill>
              </a:rPr>
              <a:t>This is often key &amp; overlooked.]</a:t>
            </a:r>
          </a:p>
          <a:p>
            <a:pPr lvl="1"/>
            <a:r>
              <a:rPr lang="en-US" altLang="en-US" sz="2000" dirty="0"/>
              <a:t>The “holy trinity”: </a:t>
            </a:r>
          </a:p>
          <a:p>
            <a:pPr lvl="2"/>
            <a:r>
              <a:rPr lang="en-US" altLang="en-US" sz="1800" b="1" dirty="0">
                <a:solidFill>
                  <a:srgbClr val="0000FF"/>
                </a:solidFill>
              </a:rPr>
              <a:t>Independence</a:t>
            </a:r>
            <a:r>
              <a:rPr lang="en-US" altLang="en-US" sz="1800" dirty="0"/>
              <a:t>: the errors are uncorrelated</a:t>
            </a:r>
          </a:p>
          <a:p>
            <a:pPr lvl="2"/>
            <a:r>
              <a:rPr lang="en-US" altLang="en-US" sz="1800" b="1" dirty="0">
                <a:solidFill>
                  <a:srgbClr val="0000FF"/>
                </a:solidFill>
              </a:rPr>
              <a:t>Homogeneity of variance</a:t>
            </a:r>
            <a:r>
              <a:rPr lang="en-US" altLang="en-US" sz="1800" dirty="0"/>
              <a:t>: </a:t>
            </a:r>
            <a:r>
              <a:rPr lang="en-US" altLang="en-US" sz="1800" dirty="0" err="1"/>
              <a:t>Var</a:t>
            </a:r>
            <a:r>
              <a:rPr lang="en-US" altLang="en-US" sz="1800" dirty="0"/>
              <a:t>(</a:t>
            </a:r>
            <a:r>
              <a:rPr lang="el-GR" altLang="en-US" sz="1800" dirty="0">
                <a:cs typeface="Arial" pitchFamily="34" charset="0"/>
              </a:rPr>
              <a:t>ε</a:t>
            </a:r>
            <a:r>
              <a:rPr lang="en-US" altLang="en-US" sz="1800" baseline="-25000" dirty="0" err="1">
                <a:cs typeface="Arial" pitchFamily="34" charset="0"/>
              </a:rPr>
              <a:t>i</a:t>
            </a:r>
            <a:r>
              <a:rPr lang="en-US" altLang="en-US" sz="1800" dirty="0"/>
              <a:t>) = </a:t>
            </a:r>
            <a:r>
              <a:rPr lang="el-GR" altLang="en-US" sz="1800" dirty="0">
                <a:cs typeface="Arial" pitchFamily="34" charset="0"/>
              </a:rPr>
              <a:t>σ</a:t>
            </a:r>
            <a:r>
              <a:rPr lang="en-US" altLang="en-US" sz="1800" baseline="30000" dirty="0">
                <a:cs typeface="Arial" pitchFamily="34" charset="0"/>
              </a:rPr>
              <a:t>2</a:t>
            </a:r>
            <a:r>
              <a:rPr lang="en-US" altLang="en-US" sz="1800" dirty="0">
                <a:cs typeface="Arial" pitchFamily="34" charset="0"/>
              </a:rPr>
              <a:t> = constant</a:t>
            </a:r>
            <a:endParaRPr lang="el-GR" altLang="en-US" sz="1800" dirty="0">
              <a:cs typeface="Arial" pitchFamily="34" charset="0"/>
            </a:endParaRPr>
          </a:p>
          <a:p>
            <a:pPr lvl="2"/>
            <a:r>
              <a:rPr lang="en-US" altLang="en-US" sz="1800" b="1" dirty="0">
                <a:solidFill>
                  <a:srgbClr val="0000FF"/>
                </a:solidFill>
              </a:rPr>
              <a:t>Normality</a:t>
            </a:r>
            <a:r>
              <a:rPr lang="en-US" altLang="en-US" sz="1800" dirty="0"/>
              <a:t>: </a:t>
            </a:r>
            <a:r>
              <a:rPr lang="el-GR" altLang="en-US" sz="1800" dirty="0">
                <a:cs typeface="Arial" pitchFamily="34" charset="0"/>
              </a:rPr>
              <a:t>ε</a:t>
            </a:r>
            <a:r>
              <a:rPr lang="en-US" altLang="en-US" sz="1800" baseline="-25000" dirty="0" err="1">
                <a:cs typeface="Arial" pitchFamily="34" charset="0"/>
              </a:rPr>
              <a:t>i</a:t>
            </a:r>
            <a:r>
              <a:rPr lang="en-US" altLang="en-US" sz="1800" baseline="-25000" dirty="0">
                <a:cs typeface="Arial" pitchFamily="34" charset="0"/>
              </a:rPr>
              <a:t> </a:t>
            </a:r>
            <a:r>
              <a:rPr lang="en-US" altLang="en-US" sz="1800" dirty="0">
                <a:cs typeface="Arial" pitchFamily="34" charset="0"/>
              </a:rPr>
              <a:t>have a normal distribution</a:t>
            </a:r>
            <a:endParaRPr lang="en-US" altLang="en-US" sz="1800" dirty="0"/>
          </a:p>
          <a:p>
            <a:pPr lvl="2"/>
            <a:endParaRPr lang="en-US" altLang="en-US" sz="1600" dirty="0">
              <a:solidFill>
                <a:srgbClr val="660033"/>
              </a:solidFill>
            </a:endParaRPr>
          </a:p>
          <a:p>
            <a:pPr lvl="1"/>
            <a:endParaRPr lang="en-US" altLang="en-US" sz="2000" dirty="0">
              <a:solidFill>
                <a:srgbClr val="660033"/>
              </a:solidFill>
            </a:endParaRPr>
          </a:p>
          <a:p>
            <a:pPr lvl="1"/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16</a:t>
            </a:fld>
            <a:endParaRPr 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53627770"/>
              </p:ext>
            </p:extLst>
          </p:nvPr>
        </p:nvGraphicFramePr>
        <p:xfrm>
          <a:off x="1682750" y="1525773"/>
          <a:ext cx="6735763" cy="67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8" name="Equation" r:id="rId3" imgW="2412720" imgH="241200" progId="Equation.DSMT4">
                  <p:embed/>
                </p:oleObj>
              </mc:Choice>
              <mc:Fallback>
                <p:oleObj name="Equation" r:id="rId3" imgW="2412720" imgH="241200" progId="Equation.DSMT4">
                  <p:embed/>
                  <p:pic>
                    <p:nvPicPr>
                      <p:cNvPr id="5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82750" y="1525773"/>
                        <a:ext cx="6735763" cy="673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1453588"/>
              </p:ext>
            </p:extLst>
          </p:nvPr>
        </p:nvGraphicFramePr>
        <p:xfrm>
          <a:off x="6781800" y="4800600"/>
          <a:ext cx="1981200" cy="477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9" name="Equation" r:id="rId5" imgW="1002865" imgH="241195" progId="Equation.DSMT4">
                  <p:embed/>
                </p:oleObj>
              </mc:Choice>
              <mc:Fallback>
                <p:oleObj name="Equation" r:id="rId5" imgW="1002865" imgH="241195" progId="Equation.DSMT4">
                  <p:embed/>
                  <p:pic>
                    <p:nvPicPr>
                      <p:cNvPr id="6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81800" y="4800600"/>
                        <a:ext cx="1981200" cy="477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ight Brace 6"/>
          <p:cNvSpPr/>
          <p:nvPr/>
        </p:nvSpPr>
        <p:spPr>
          <a:xfrm>
            <a:off x="6248400" y="4648200"/>
            <a:ext cx="381000" cy="914400"/>
          </a:xfrm>
          <a:prstGeom prst="rightBrace">
            <a:avLst/>
          </a:prstGeom>
          <a:ln w="22225">
            <a:solidFill>
              <a:schemeClr val="accent2">
                <a:lumMod val="75000"/>
              </a:schemeClr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291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779143-BE99-46FE-A73C-572F78736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General Linear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9909E26-F0FC-4EF4-A4BB-12A347B6E1A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“linear” models can include:</a:t>
                </a:r>
              </a:p>
              <a:p>
                <a:pPr lvl="1"/>
                <a:r>
                  <a:rPr lang="en-US" sz="2400" dirty="0"/>
                  <a:t>transformed predictors: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𝑎𝑔𝑒</m:t>
                        </m:r>
                      </m:e>
                    </m:rad>
                  </m:oMath>
                </a14:m>
                <a:r>
                  <a:rPr lang="en-US" sz="2400" b="0" dirty="0"/>
                  <a:t>, log(</a:t>
                </a:r>
                <a:r>
                  <a:rPr lang="en-US" sz="2400" b="0" i="1" dirty="0"/>
                  <a:t>income</a:t>
                </a:r>
                <a:r>
                  <a:rPr lang="en-US" sz="2400" b="0" dirty="0"/>
                  <a:t>)</a:t>
                </a:r>
              </a:p>
              <a:p>
                <a:pPr lvl="1"/>
                <a:r>
                  <a:rPr lang="en-US" sz="2400" dirty="0"/>
                  <a:t>polynomial terms: age</a:t>
                </a:r>
                <a:r>
                  <a:rPr lang="en-US" sz="2400" baseline="30000" dirty="0"/>
                  <a:t>2</a:t>
                </a:r>
                <a:r>
                  <a:rPr lang="en-US" sz="2400" dirty="0"/>
                  <a:t>, age</a:t>
                </a:r>
                <a:r>
                  <a:rPr lang="en-US" sz="2400" baseline="30000" dirty="0"/>
                  <a:t>3</a:t>
                </a:r>
                <a:r>
                  <a:rPr lang="en-US" sz="2400" dirty="0"/>
                  <a:t>, </a:t>
                </a:r>
                <a:r>
                  <a:rPr lang="en-US" sz="2000" dirty="0">
                    <a:latin typeface="Lucida Console" panose="020B0609040504020204" pitchFamily="49" charset="0"/>
                  </a:rPr>
                  <a:t>poly(age, </a:t>
                </a:r>
                <a:r>
                  <a:rPr lang="en-US" sz="2000" i="1" dirty="0">
                    <a:latin typeface="Lucida Console" panose="020B0609040504020204" pitchFamily="49" charset="0"/>
                  </a:rPr>
                  <a:t>n</a:t>
                </a:r>
                <a:r>
                  <a:rPr lang="en-US" sz="2000" dirty="0">
                    <a:latin typeface="Lucida Console" panose="020B0609040504020204" pitchFamily="49" charset="0"/>
                  </a:rPr>
                  <a:t>)</a:t>
                </a:r>
              </a:p>
              <a:p>
                <a:pPr lvl="1"/>
                <a:r>
                  <a:rPr lang="en-US" sz="2400" b="0" dirty="0"/>
                  <a:t>categorical “factors”, coded as dummy (0/1) variables</a:t>
                </a:r>
              </a:p>
              <a:p>
                <a:pPr lvl="2"/>
                <a:r>
                  <a:rPr lang="en-US" sz="2000" dirty="0"/>
                  <a:t>treated (Yes/No), Gender (M/F/non-binary)</a:t>
                </a:r>
              </a:p>
              <a:p>
                <a:pPr lvl="1"/>
                <a:r>
                  <a:rPr lang="en-US" sz="2400" b="0" dirty="0"/>
                  <a:t>interactions: effects of x</a:t>
                </a:r>
                <a:r>
                  <a:rPr lang="en-US" sz="2400" b="0" baseline="-25000" dirty="0"/>
                  <a:t>1</a:t>
                </a:r>
                <a:r>
                  <a:rPr lang="en-US" sz="2400" b="0" dirty="0"/>
                  <a:t> vary over levels of x</a:t>
                </a:r>
                <a:r>
                  <a:rPr lang="en-US" sz="2400" b="0" baseline="-25000" dirty="0"/>
                  <a:t>2 </a:t>
                </a:r>
                <a:r>
                  <a:rPr lang="en-US" sz="2400" b="0" dirty="0"/>
                  <a:t> </a:t>
                </a:r>
                <a:endParaRPr lang="en-US" sz="2400" b="0" baseline="-25000" dirty="0"/>
              </a:p>
              <a:p>
                <a:pPr lvl="2"/>
                <a:r>
                  <a:rPr lang="en-US" sz="2000" b="0" dirty="0"/>
                  <a:t>treated × age, treated </a:t>
                </a:r>
                <a:r>
                  <a:rPr lang="en-US" sz="2000" dirty="0"/>
                  <a:t>× sex,       (2 way)</a:t>
                </a:r>
              </a:p>
              <a:p>
                <a:pPr lvl="2"/>
                <a:r>
                  <a:rPr lang="en-US" sz="2000" dirty="0"/>
                  <a:t>treated × age × sex                        (3 way)</a:t>
                </a:r>
              </a:p>
              <a:p>
                <a:r>
                  <a:rPr lang="en-US" sz="2800" dirty="0"/>
                  <a:t>Linear model means </a:t>
                </a:r>
                <a:r>
                  <a:rPr lang="en-US" sz="2800" dirty="0">
                    <a:solidFill>
                      <a:srgbClr val="FF0000"/>
                    </a:solidFill>
                  </a:rPr>
                  <a:t>linear</a:t>
                </a:r>
                <a:r>
                  <a:rPr lang="en-US" sz="2800" dirty="0"/>
                  <a:t> in the parameters (</a:t>
                </a:r>
                <a:r>
                  <a:rPr lang="el-GR" sz="2800" dirty="0"/>
                  <a:t>β</a:t>
                </a:r>
                <a:r>
                  <a:rPr lang="en-US" sz="2800" baseline="-25000" dirty="0"/>
                  <a:t>i</a:t>
                </a:r>
                <a:r>
                  <a:rPr lang="en-US" sz="2800" dirty="0"/>
                  <a:t>),</a:t>
                </a:r>
              </a:p>
              <a:p>
                <a:endParaRPr lang="en-US" sz="2800" b="0" dirty="0"/>
              </a:p>
              <a:p>
                <a:r>
                  <a:rPr lang="en-US" sz="2800" dirty="0"/>
                  <a:t>In R, all handled by </a:t>
                </a:r>
                <a:r>
                  <a:rPr lang="en-US" sz="2400" dirty="0" err="1">
                    <a:latin typeface="Lucida Console" panose="020B0609040504020204" pitchFamily="49" charset="0"/>
                  </a:rPr>
                  <a:t>lm</a:t>
                </a:r>
                <a:r>
                  <a:rPr lang="en-US" sz="2400" dirty="0">
                    <a:latin typeface="Lucida Console" panose="020B0609040504020204" pitchFamily="49" charset="0"/>
                  </a:rPr>
                  <a:t>(y ~ …)</a:t>
                </a:r>
                <a:endParaRPr lang="en-US" sz="2400" b="0" dirty="0">
                  <a:latin typeface="Lucida Console" panose="020B0609040504020204" pitchFamily="49" charset="0"/>
                </a:endParaRPr>
              </a:p>
              <a:p>
                <a:pPr lvl="1"/>
                <a:endParaRPr lang="en-US" b="0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9909E26-F0FC-4EF4-A4BB-12A347B6E1A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926" t="-21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35816A-7D58-42E9-99A9-B136922E5E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17</a:t>
            </a:fld>
            <a:endParaRPr lang="en-US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BD082CA2-8C0B-4B4A-832A-A851C972298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49704997"/>
              </p:ext>
            </p:extLst>
          </p:nvPr>
        </p:nvGraphicFramePr>
        <p:xfrm>
          <a:off x="914400" y="5181600"/>
          <a:ext cx="7539789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6" name="Equation" r:id="rId4" imgW="4775040" imgH="241200" progId="Equation.DSMT4">
                  <p:embed/>
                </p:oleObj>
              </mc:Choice>
              <mc:Fallback>
                <p:oleObj name="Equation" r:id="rId4" imgW="4775040" imgH="241200" progId="Equation.DSMT4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BD082CA2-8C0B-4B4A-832A-A851C972298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14400" y="5181600"/>
                        <a:ext cx="7539789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74323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DA518A-43E3-4B5A-841B-C03BE06911EC}" type="slidenum">
              <a:rPr lang="en-US" altLang="en-US"/>
              <a:pPr/>
              <a:t>18</a:t>
            </a:fld>
            <a:endParaRPr lang="en-US" altLang="en-US"/>
          </a:p>
        </p:txBody>
      </p:sp>
      <p:sp>
        <p:nvSpPr>
          <p:cNvPr id="686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Fitting linear models in R: lm()</a:t>
            </a:r>
          </a:p>
        </p:txBody>
      </p:sp>
      <p:sp>
        <p:nvSpPr>
          <p:cNvPr id="686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In R, </a:t>
            </a:r>
            <a:r>
              <a:rPr lang="en-US" altLang="en-US" b="1" dirty="0" err="1">
                <a:latin typeface="Courier New" pitchFamily="49" charset="0"/>
              </a:rPr>
              <a:t>lm</a:t>
            </a:r>
            <a:r>
              <a:rPr lang="en-US" altLang="en-US" b="1" dirty="0">
                <a:latin typeface="Courier New" pitchFamily="49" charset="0"/>
              </a:rPr>
              <a:t>()</a:t>
            </a:r>
            <a:r>
              <a:rPr lang="en-US" altLang="en-US" dirty="0"/>
              <a:t> for everything</a:t>
            </a:r>
          </a:p>
          <a:p>
            <a:pPr lvl="1"/>
            <a:r>
              <a:rPr lang="en-US" altLang="en-US" dirty="0"/>
              <a:t>Regression models (X1, ... </a:t>
            </a:r>
            <a:r>
              <a:rPr lang="en-US" altLang="en-US" dirty="0">
                <a:solidFill>
                  <a:srgbClr val="0000FF"/>
                </a:solidFill>
              </a:rPr>
              <a:t>quantitative</a:t>
            </a:r>
            <a:r>
              <a:rPr lang="en-US" altLang="en-US" dirty="0"/>
              <a:t>)</a:t>
            </a:r>
          </a:p>
          <a:p>
            <a:pPr lvl="1"/>
            <a:endParaRPr lang="en-US" altLang="en-US" dirty="0"/>
          </a:p>
          <a:p>
            <a:pPr lvl="1">
              <a:buFont typeface="Wingdings" pitchFamily="2" charset="2"/>
              <a:buNone/>
            </a:pPr>
            <a:endParaRPr lang="en-US" altLang="en-US" dirty="0"/>
          </a:p>
          <a:p>
            <a:pPr marL="457200" lvl="1" indent="0">
              <a:buNone/>
            </a:pPr>
            <a:endParaRPr lang="en-US" altLang="en-US" dirty="0"/>
          </a:p>
          <a:p>
            <a:pPr lvl="1"/>
            <a:r>
              <a:rPr lang="en-US" altLang="en-US" dirty="0"/>
              <a:t>ANOVA/ANCOVA models (A, B, ... </a:t>
            </a:r>
            <a:r>
              <a:rPr lang="en-US" altLang="en-US" dirty="0">
                <a:solidFill>
                  <a:srgbClr val="0000FF"/>
                </a:solidFill>
              </a:rPr>
              <a:t>factors</a:t>
            </a:r>
            <a:r>
              <a:rPr lang="en-US" altLang="en-US" dirty="0"/>
              <a:t>)</a:t>
            </a:r>
          </a:p>
        </p:txBody>
      </p:sp>
      <p:sp>
        <p:nvSpPr>
          <p:cNvPr id="68613" name="Text Box 5"/>
          <p:cNvSpPr txBox="1">
            <a:spLocks noChangeArrowheads="1"/>
          </p:cNvSpPr>
          <p:nvPr/>
        </p:nvSpPr>
        <p:spPr bwMode="auto">
          <a:xfrm>
            <a:off x="1066800" y="4586341"/>
            <a:ext cx="7848600" cy="11156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25000"/>
              </a:spcBef>
            </a:pP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lm(y ~ A)                         </a:t>
            </a:r>
            <a:r>
              <a:rPr lang="en-US" altLang="en-US" sz="1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one way ANOVA</a:t>
            </a:r>
          </a:p>
          <a:p>
            <a:pPr>
              <a:spcBef>
                <a:spcPct val="25000"/>
              </a:spcBef>
            </a:pP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lm(y ~ A*B)                       </a:t>
            </a:r>
            <a:r>
              <a:rPr lang="en-US" altLang="en-US" sz="1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two way: A + B + A:B</a:t>
            </a:r>
          </a:p>
          <a:p>
            <a:pPr>
              <a:spcBef>
                <a:spcPct val="25000"/>
              </a:spcBef>
            </a:pP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lm(y ~ X + A)                     </a:t>
            </a:r>
            <a:r>
              <a:rPr lang="en-US" altLang="en-US" sz="1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one way ANCOVA</a:t>
            </a:r>
          </a:p>
          <a:p>
            <a:pPr>
              <a:spcBef>
                <a:spcPct val="25000"/>
              </a:spcBef>
            </a:pP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lm(y ~ (A+B+C)^2)                 </a:t>
            </a:r>
            <a:r>
              <a:rPr lang="en-US" altLang="en-US" sz="1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3-way ANOVA: A, B, C, A:B, A:C, B:C</a:t>
            </a:r>
          </a:p>
        </p:txBody>
      </p:sp>
      <p:sp>
        <p:nvSpPr>
          <p:cNvPr id="9" name="Text Box 4">
            <a:extLst>
              <a:ext uri="{FF2B5EF4-FFF2-40B4-BE49-F238E27FC236}">
                <a16:creationId xmlns:a16="http://schemas.microsoft.com/office/drawing/2014/main" id="{6C195F39-A85E-41BC-8BC3-66F8A5ECBF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800" y="2457450"/>
            <a:ext cx="7696200" cy="11156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25000"/>
              </a:spcBef>
            </a:pPr>
            <a:r>
              <a:rPr lang="en-US" alt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lm</a:t>
            </a: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(y ~ X1, data=</a:t>
            </a:r>
            <a:r>
              <a:rPr lang="en-US" alt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</a:t>
            </a: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                 </a:t>
            </a:r>
            <a:r>
              <a:rPr lang="en-US" altLang="en-US" sz="1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simple linear regression</a:t>
            </a:r>
          </a:p>
          <a:p>
            <a:pPr>
              <a:spcBef>
                <a:spcPct val="25000"/>
              </a:spcBef>
            </a:pPr>
            <a:r>
              <a:rPr lang="en-US" alt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lm</a:t>
            </a: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(y ~ X1+X2+X3, data=</a:t>
            </a:r>
            <a:r>
              <a:rPr lang="en-US" alt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</a:t>
            </a: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           </a:t>
            </a:r>
            <a:r>
              <a:rPr lang="en-US" altLang="en-US" sz="1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multiple linear regression</a:t>
            </a:r>
          </a:p>
          <a:p>
            <a:pPr>
              <a:spcBef>
                <a:spcPct val="25000"/>
              </a:spcBef>
            </a:pPr>
            <a:r>
              <a:rPr lang="en-US" alt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lm</a:t>
            </a: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(y ~ (X1+X2+X3)^2, data=</a:t>
            </a:r>
            <a:r>
              <a:rPr lang="en-US" alt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</a:t>
            </a: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       </a:t>
            </a:r>
            <a:r>
              <a:rPr lang="en-US" altLang="en-US" sz="1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all two-way interactions</a:t>
            </a:r>
          </a:p>
          <a:p>
            <a:pPr>
              <a:spcBef>
                <a:spcPct val="25000"/>
              </a:spcBef>
            </a:pPr>
            <a:r>
              <a:rPr lang="en-US" alt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lm</a:t>
            </a: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(log(y) ~ poly(X,3), data=</a:t>
            </a:r>
            <a:r>
              <a:rPr lang="en-US" alt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</a:t>
            </a: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     </a:t>
            </a:r>
            <a:r>
              <a:rPr lang="en-US" altLang="en-US" sz="1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arbitrary transformations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613" grpId="0"/>
      <p:bldP spid="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4F6AC3-61B7-4B90-9FC6-3FBAA8AE66AE}" type="slidenum">
              <a:rPr lang="en-US" altLang="en-US"/>
              <a:pPr/>
              <a:t>19</a:t>
            </a:fld>
            <a:endParaRPr lang="en-US" altLang="en-US"/>
          </a:p>
        </p:txBody>
      </p:sp>
      <p:sp>
        <p:nvSpPr>
          <p:cNvPr id="696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Fitting linear models in R: lm()</a:t>
            </a:r>
          </a:p>
        </p:txBody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Multivariate models:  </a:t>
            </a:r>
            <a:r>
              <a:rPr lang="en-US" altLang="en-US" b="1" dirty="0" err="1">
                <a:latin typeface="Courier New" pitchFamily="49" charset="0"/>
              </a:rPr>
              <a:t>lm</a:t>
            </a:r>
            <a:r>
              <a:rPr lang="en-US" altLang="en-US" b="1" dirty="0">
                <a:latin typeface="Courier New" pitchFamily="49" charset="0"/>
              </a:rPr>
              <a:t>()</a:t>
            </a:r>
            <a:r>
              <a:rPr lang="en-US" altLang="en-US" dirty="0"/>
              <a:t> with 2+ y vars</a:t>
            </a:r>
          </a:p>
          <a:p>
            <a:pPr lvl="1"/>
            <a:r>
              <a:rPr lang="en-US" altLang="en-US" dirty="0"/>
              <a:t>Multivariate regression</a:t>
            </a:r>
          </a:p>
          <a:p>
            <a:pPr lvl="1"/>
            <a:endParaRPr lang="en-US" altLang="en-US" dirty="0"/>
          </a:p>
          <a:p>
            <a:pPr lvl="1">
              <a:buFont typeface="Wingdings" pitchFamily="2" charset="2"/>
              <a:buNone/>
            </a:pPr>
            <a:endParaRPr lang="en-US" altLang="en-US" dirty="0"/>
          </a:p>
          <a:p>
            <a:pPr lvl="1"/>
            <a:endParaRPr lang="en-US" altLang="en-US" dirty="0"/>
          </a:p>
          <a:p>
            <a:pPr lvl="1"/>
            <a:r>
              <a:rPr lang="en-US" altLang="en-US" dirty="0"/>
              <a:t>MANOVA/MANCOVA models</a:t>
            </a:r>
          </a:p>
        </p:txBody>
      </p:sp>
      <p:sp>
        <p:nvSpPr>
          <p:cNvPr id="69636" name="Text Box 4"/>
          <p:cNvSpPr txBox="1">
            <a:spLocks noChangeArrowheads="1"/>
          </p:cNvSpPr>
          <p:nvPr/>
        </p:nvSpPr>
        <p:spPr bwMode="auto">
          <a:xfrm>
            <a:off x="1018391" y="2533650"/>
            <a:ext cx="7696200" cy="5770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25000"/>
              </a:spcBef>
            </a:pP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lm(</a:t>
            </a:r>
            <a:r>
              <a:rPr lang="en-US" alt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cbind</a:t>
            </a: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y1, y2</a:t>
            </a: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~ X1 + X2 + X3)              </a:t>
            </a:r>
            <a:r>
              <a:rPr lang="en-US" altLang="en-US" sz="1400" b="1" dirty="0">
                <a:solidFill>
                  <a:srgbClr val="00CC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n-US" altLang="en-US" sz="1400" b="1" dirty="0" err="1">
                <a:solidFill>
                  <a:srgbClr val="00CC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en-US" altLang="en-US" sz="1400" b="1" dirty="0">
                <a:solidFill>
                  <a:srgbClr val="00CC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400" b="1" dirty="0" err="1">
                <a:solidFill>
                  <a:srgbClr val="00CC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MMreg</a:t>
            </a:r>
            <a:r>
              <a:rPr lang="en-US" altLang="en-US" sz="1400" b="1" dirty="0">
                <a:solidFill>
                  <a:srgbClr val="00CC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all linear</a:t>
            </a:r>
          </a:p>
          <a:p>
            <a:pPr>
              <a:spcBef>
                <a:spcPct val="25000"/>
              </a:spcBef>
            </a:pP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lm(</a:t>
            </a:r>
            <a:r>
              <a:rPr lang="en-US" alt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cbind</a:t>
            </a: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y1, y2</a:t>
            </a: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~ poly(X1,2) + poly(X2,2))   </a:t>
            </a:r>
            <a:r>
              <a:rPr lang="en-US" altLang="en-US" sz="1400" b="1" dirty="0">
                <a:solidFill>
                  <a:srgbClr val="00CC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response surface</a:t>
            </a:r>
          </a:p>
        </p:txBody>
      </p:sp>
      <p:sp>
        <p:nvSpPr>
          <p:cNvPr id="69641" name="Rectangle 9"/>
          <p:cNvSpPr>
            <a:spLocks noChangeArrowheads="1"/>
          </p:cNvSpPr>
          <p:nvPr/>
        </p:nvSpPr>
        <p:spPr bwMode="auto">
          <a:xfrm>
            <a:off x="1143000" y="4495800"/>
            <a:ext cx="6705600" cy="8463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25000"/>
              </a:spcBef>
            </a:pPr>
            <a:r>
              <a:rPr lang="en-US" alt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lm</a:t>
            </a: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cbind</a:t>
            </a: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y1, y2, y3</a:t>
            </a: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~ A * B)     </a:t>
            </a:r>
            <a:r>
              <a:rPr lang="en-US" altLang="en-US" sz="1400" b="1" dirty="0">
                <a:solidFill>
                  <a:srgbClr val="00CC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2-way MANOVA: A + B + A:B</a:t>
            </a: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>
              <a:spcBef>
                <a:spcPct val="25000"/>
              </a:spcBef>
            </a:pPr>
            <a:r>
              <a:rPr lang="en-US" alt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lm</a:t>
            </a: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cbind</a:t>
            </a: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y1, y2, y3</a:t>
            </a: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~ X + A)     </a:t>
            </a:r>
            <a:r>
              <a:rPr lang="en-US" altLang="en-US" sz="1400" b="1" dirty="0">
                <a:solidFill>
                  <a:srgbClr val="00CC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MANCOVA (equal slopes)</a:t>
            </a:r>
          </a:p>
          <a:p>
            <a:pPr>
              <a:spcBef>
                <a:spcPct val="25000"/>
              </a:spcBef>
            </a:pPr>
            <a:r>
              <a:rPr lang="en-US" alt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lm</a:t>
            </a: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cbind</a:t>
            </a: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y1, y2</a:t>
            </a: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~ X + A + X:A)   </a:t>
            </a:r>
            <a:r>
              <a:rPr lang="en-US" altLang="en-US" sz="1400" b="1" dirty="0">
                <a:solidFill>
                  <a:srgbClr val="00CC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heterogeneous slopes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636" grpId="0"/>
      <p:bldP spid="6964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topics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What you need for this course</a:t>
            </a:r>
          </a:p>
          <a:p>
            <a:r>
              <a:rPr lang="en-US" sz="2800" dirty="0"/>
              <a:t>Why plot your data?</a:t>
            </a:r>
          </a:p>
          <a:p>
            <a:r>
              <a:rPr lang="en-US" sz="2800" dirty="0"/>
              <a:t>Linear models review</a:t>
            </a:r>
          </a:p>
          <a:p>
            <a:r>
              <a:rPr lang="en-US" sz="2800" dirty="0"/>
              <a:t>Data plots: </a:t>
            </a:r>
            <a:r>
              <a:rPr lang="en-US" sz="2800" dirty="0">
                <a:solidFill>
                  <a:srgbClr val="FF0000"/>
                </a:solidFill>
              </a:rPr>
              <a:t>really</a:t>
            </a:r>
            <a:r>
              <a:rPr lang="en-US" sz="2800" dirty="0"/>
              <a:t> see your data</a:t>
            </a:r>
          </a:p>
          <a:p>
            <a:r>
              <a:rPr lang="en-US" sz="2800" dirty="0"/>
              <a:t>Model (effect) plots: see </a:t>
            </a:r>
            <a:r>
              <a:rPr lang="en-US" sz="2800" dirty="0">
                <a:solidFill>
                  <a:srgbClr val="FF0000"/>
                </a:solidFill>
              </a:rPr>
              <a:t>net</a:t>
            </a:r>
            <a:r>
              <a:rPr lang="en-US" sz="2800" dirty="0"/>
              <a:t> effects of predictors</a:t>
            </a:r>
          </a:p>
          <a:p>
            <a:r>
              <a:rPr lang="en-US" sz="2800" dirty="0"/>
              <a:t>Diagnostic plots: what’s wrong with my model?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2</a:t>
            </a:fld>
            <a:endParaRPr lang="en-US"/>
          </a:p>
        </p:txBody>
      </p:sp>
      <p:pic>
        <p:nvPicPr>
          <p:cNvPr id="5" name="Picture 3">
            <a:extLst>
              <a:ext uri="{FF2B5EF4-FFF2-40B4-BE49-F238E27FC236}">
                <a16:creationId xmlns:a16="http://schemas.microsoft.com/office/drawing/2014/main" id="{C89790F0-E398-454F-A2A6-87371EB1FD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219" y="4391920"/>
            <a:ext cx="1934499" cy="19202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D72E88A-EF1F-4174-85AE-567B0E25151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6114" y="4391920"/>
            <a:ext cx="2402098" cy="19202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21147B2-8DE5-49BA-BAFF-5B87BF14798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6607" y="4391920"/>
            <a:ext cx="2374115" cy="192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878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B0D0A-AD35-4F22-8F96-B2A76F046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 anchor="ctr">
            <a:normAutofit/>
          </a:bodyPr>
          <a:lstStyle/>
          <a:p>
            <a:r>
              <a:rPr lang="en-US" dirty="0"/>
              <a:t>General</a:t>
            </a:r>
            <a:r>
              <a:rPr lang="en-US" i="1" dirty="0"/>
              <a:t>ized</a:t>
            </a:r>
            <a:r>
              <a:rPr lang="en-US" dirty="0"/>
              <a:t> Linear Models: </a:t>
            </a:r>
            <a:r>
              <a:rPr lang="en-US" dirty="0" err="1"/>
              <a:t>glm</a:t>
            </a:r>
            <a:r>
              <a:rPr lang="en-US" dirty="0"/>
              <a:t>()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A992E4C-FA76-4F3C-B302-49CE856CA4DC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457200" y="1813822"/>
                <a:ext cx="4038600" cy="4525963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y </a:t>
                </a:r>
                <a:r>
                  <a:rPr lang="en-US" dirty="0">
                    <a:sym typeface="Symbol" panose="05050102010706020507" pitchFamily="18" charset="2"/>
                  </a:rPr>
                  <a:t></a:t>
                </a:r>
                <a:r>
                  <a:rPr lang="en-US" dirty="0"/>
                  <a:t> (0/1): lived/died; success/fail; …</a:t>
                </a:r>
              </a:p>
              <a:p>
                <a:r>
                  <a:rPr lang="en-US" sz="2600" dirty="0"/>
                  <a:t>logit (log odds) model:</a:t>
                </a:r>
              </a:p>
              <a:p>
                <a:pPr lvl="1"/>
                <a:r>
                  <a:rPr lang="en-US" dirty="0"/>
                  <a:t>logit(y) =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Pr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⁡(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=1)</m:t>
                            </m:r>
                          </m:num>
                          <m:den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Pr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⁡(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=0)</m:t>
                            </m:r>
                          </m:den>
                        </m:f>
                      </m:e>
                    </m:func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linear logit model:  logit(y) = </a:t>
                </a:r>
                <a:r>
                  <a:rPr lang="el-GR" dirty="0"/>
                  <a:t>β</a:t>
                </a:r>
                <a:r>
                  <a:rPr lang="en-US" baseline="-25000" dirty="0"/>
                  <a:t>0</a:t>
                </a:r>
                <a:r>
                  <a:rPr lang="en-US" dirty="0"/>
                  <a:t> + </a:t>
                </a:r>
                <a:r>
                  <a:rPr lang="el-GR" dirty="0"/>
                  <a:t>β</a:t>
                </a:r>
                <a:r>
                  <a:rPr lang="en-US" baseline="-25000" dirty="0"/>
                  <a:t>1</a:t>
                </a:r>
                <a:r>
                  <a:rPr lang="en-US" dirty="0"/>
                  <a:t> x</a:t>
                </a:r>
                <a:r>
                  <a:rPr lang="en-US" baseline="-25000" dirty="0"/>
                  <a:t>1</a:t>
                </a:r>
                <a:r>
                  <a:rPr lang="en-US" dirty="0"/>
                  <a:t> + </a:t>
                </a:r>
                <a:r>
                  <a:rPr lang="el-GR" dirty="0"/>
                  <a:t>β</a:t>
                </a:r>
                <a:r>
                  <a:rPr lang="en-US" baseline="-25000" dirty="0"/>
                  <a:t>2</a:t>
                </a:r>
                <a:r>
                  <a:rPr lang="en-US" dirty="0"/>
                  <a:t> x</a:t>
                </a:r>
                <a:r>
                  <a:rPr lang="en-US" baseline="-25000" dirty="0"/>
                  <a:t>2</a:t>
                </a:r>
                <a:r>
                  <a:rPr lang="en-US" dirty="0"/>
                  <a:t> + …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A992E4C-FA76-4F3C-B302-49CE856CA4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457200" y="1813822"/>
                <a:ext cx="4038600" cy="4525963"/>
              </a:xfrm>
              <a:blipFill>
                <a:blip r:embed="rId2"/>
                <a:stretch>
                  <a:fillRect l="-3167" t="-18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DEA3B93E-ECB3-4E27-BD65-219F93C824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5191" y="2229250"/>
            <a:ext cx="4038600" cy="4110535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EE8912-F7C5-4103-80AF-026ADD8A0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810B7604-93B8-4136-B9BD-D1CE89EE20B0}" type="slidenum">
              <a:rPr lang="en-US" smtClean="0"/>
              <a:pPr>
                <a:spcAft>
                  <a:spcPts val="600"/>
                </a:spcAft>
              </a:pPr>
              <a:t>20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9E4265-4510-4D5D-97A4-EB027D9F1154}"/>
              </a:ext>
            </a:extLst>
          </p:cNvPr>
          <p:cNvSpPr txBox="1"/>
          <p:nvPr/>
        </p:nvSpPr>
        <p:spPr>
          <a:xfrm>
            <a:off x="407504" y="1235765"/>
            <a:ext cx="81765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Transformations of y &amp; other error distributions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30D144-9DD6-4ACD-A807-1C485C4AFE02}"/>
              </a:ext>
            </a:extLst>
          </p:cNvPr>
          <p:cNvSpPr txBox="1"/>
          <p:nvPr/>
        </p:nvSpPr>
        <p:spPr>
          <a:xfrm>
            <a:off x="539677" y="5622235"/>
            <a:ext cx="4114800" cy="646331"/>
          </a:xfrm>
          <a:prstGeom prst="rect">
            <a:avLst/>
          </a:prstGeom>
          <a:solidFill>
            <a:srgbClr val="FFFF00">
              <a:alpha val="2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glm</a:t>
            </a:r>
            <a:r>
              <a:rPr lang="en-US" dirty="0"/>
              <a:t>(better ~ age + treat, </a:t>
            </a:r>
            <a:r>
              <a:rPr lang="en-US" dirty="0">
                <a:solidFill>
                  <a:srgbClr val="FF0000"/>
                </a:solidFill>
              </a:rPr>
              <a:t>family=binomial</a:t>
            </a:r>
            <a:r>
              <a:rPr lang="en-US" dirty="0"/>
              <a:t>,     </a:t>
            </a:r>
          </a:p>
          <a:p>
            <a:r>
              <a:rPr lang="en-US" dirty="0"/>
              <a:t>         data=Arthritis)</a:t>
            </a:r>
          </a:p>
        </p:txBody>
      </p:sp>
    </p:spTree>
    <p:extLst>
      <p:ext uri="{BB962C8B-B14F-4D97-AF65-F5344CB8AC3E}">
        <p14:creationId xmlns:p14="http://schemas.microsoft.com/office/powerpoint/2010/main" val="11706659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E5020-1E97-47BA-85E9-7554E4DA91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 anchor="ctr">
            <a:normAutofit/>
          </a:bodyPr>
          <a:lstStyle/>
          <a:p>
            <a:r>
              <a:rPr lang="en-US" dirty="0"/>
              <a:t>General</a:t>
            </a:r>
            <a:r>
              <a:rPr lang="en-US" i="1" dirty="0"/>
              <a:t>ized</a:t>
            </a:r>
            <a:r>
              <a:rPr lang="en-US" dirty="0"/>
              <a:t> Linear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BC58AC-51EA-4F9A-B752-3C5BF05A7E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752601"/>
            <a:ext cx="4038600" cy="1676400"/>
          </a:xfrm>
        </p:spPr>
        <p:txBody>
          <a:bodyPr>
            <a:normAutofit/>
          </a:bodyPr>
          <a:lstStyle/>
          <a:p>
            <a:r>
              <a:rPr lang="en-US" sz="2400" dirty="0"/>
              <a:t>Improved </a:t>
            </a:r>
            <a:r>
              <a:rPr lang="en-US" sz="2400" dirty="0">
                <a:sym typeface="Symbol" panose="05050102010706020507" pitchFamily="18" charset="2"/>
              </a:rPr>
              <a:t></a:t>
            </a:r>
            <a:r>
              <a:rPr lang="en-US" sz="2400" dirty="0"/>
              <a:t> (“None” &lt; “Some” &lt; “Marked”)</a:t>
            </a:r>
          </a:p>
          <a:p>
            <a:r>
              <a:rPr lang="en-US" sz="2400" dirty="0"/>
              <a:t>Models: Proportional odds, generalized logits, …</a:t>
            </a:r>
          </a:p>
          <a:p>
            <a:pPr lvl="1"/>
            <a:endParaRPr lang="en-US" sz="2800" dirty="0"/>
          </a:p>
        </p:txBody>
      </p:sp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09D38892-0A8E-467F-91B7-D807833AB3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3760" y="1265248"/>
            <a:ext cx="3612857" cy="2451429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4039A7-EA24-4DBC-8D86-571A164D8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810B7604-93B8-4136-B9BD-D1CE89EE20B0}" type="slidenum">
              <a:rPr lang="en-US" smtClean="0"/>
              <a:pPr>
                <a:spcAft>
                  <a:spcPts val="600"/>
                </a:spcAft>
              </a:pPr>
              <a:t>21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E5D4EF-AC99-4C66-AB0D-7556BAAB9925}"/>
              </a:ext>
            </a:extLst>
          </p:cNvPr>
          <p:cNvSpPr txBox="1"/>
          <p:nvPr/>
        </p:nvSpPr>
        <p:spPr>
          <a:xfrm>
            <a:off x="457200" y="1088576"/>
            <a:ext cx="4343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Ordinal responses</a:t>
            </a:r>
          </a:p>
        </p:txBody>
      </p:sp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C02BEEF2-6C61-4839-93E1-C5A89E4FDD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9474" y="3808656"/>
            <a:ext cx="3587143" cy="245571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784D2B1-1E4F-4DD1-947B-9C76BA8D30AA}"/>
              </a:ext>
            </a:extLst>
          </p:cNvPr>
          <p:cNvSpPr txBox="1"/>
          <p:nvPr/>
        </p:nvSpPr>
        <p:spPr>
          <a:xfrm>
            <a:off x="457200" y="3527308"/>
            <a:ext cx="4419600" cy="2031325"/>
          </a:xfrm>
          <a:prstGeom prst="rect">
            <a:avLst/>
          </a:prstGeom>
          <a:solidFill>
            <a:srgbClr val="FFFF00">
              <a:alpha val="2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library(MASS)</a:t>
            </a:r>
          </a:p>
          <a:p>
            <a:r>
              <a:rPr lang="en-US" dirty="0" err="1"/>
              <a:t>polr</a:t>
            </a:r>
            <a:r>
              <a:rPr lang="en-US" dirty="0"/>
              <a:t>(Improved ~ Sex + Treat + Age, </a:t>
            </a:r>
          </a:p>
          <a:p>
            <a:r>
              <a:rPr lang="en-US" dirty="0"/>
              <a:t>         data=Arthritis)</a:t>
            </a:r>
          </a:p>
          <a:p>
            <a:endParaRPr lang="en-US" dirty="0"/>
          </a:p>
          <a:p>
            <a:r>
              <a:rPr lang="en-US" dirty="0"/>
              <a:t>library(</a:t>
            </a:r>
            <a:r>
              <a:rPr lang="en-US" dirty="0" err="1"/>
              <a:t>nnet</a:t>
            </a:r>
            <a:r>
              <a:rPr lang="en-US" dirty="0"/>
              <a:t>)</a:t>
            </a:r>
          </a:p>
          <a:p>
            <a:r>
              <a:rPr lang="en-US" dirty="0" err="1"/>
              <a:t>multinom</a:t>
            </a:r>
            <a:r>
              <a:rPr lang="en-US" dirty="0"/>
              <a:t>(Improved ~ Sex + Treat + Age, </a:t>
            </a:r>
          </a:p>
          <a:p>
            <a:r>
              <a:rPr lang="en-US" dirty="0"/>
              <a:t>                   data=Arthritis)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A14DCD-ECE5-4D04-BD7B-1F1A611753E4}"/>
              </a:ext>
            </a:extLst>
          </p:cNvPr>
          <p:cNvSpPr txBox="1"/>
          <p:nvPr/>
        </p:nvSpPr>
        <p:spPr>
          <a:xfrm>
            <a:off x="457200" y="5772784"/>
            <a:ext cx="441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linear modeling framework remains the same!</a:t>
            </a:r>
          </a:p>
        </p:txBody>
      </p:sp>
    </p:spTree>
    <p:extLst>
      <p:ext uri="{BB962C8B-B14F-4D97-AF65-F5344CB8AC3E}">
        <p14:creationId xmlns:p14="http://schemas.microsoft.com/office/powerpoint/2010/main" val="42621590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A86629-BD04-4478-AB32-CABE550A66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Model-based methods: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F8B71-0343-4C6D-A915-3B492AE49B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2438400"/>
            <a:ext cx="8229600" cy="3449245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models in R are specified by a symbolic model formula, applied to a </a:t>
            </a:r>
            <a:r>
              <a:rPr lang="en-US" sz="2400" dirty="0" err="1"/>
              <a:t>data.frame</a:t>
            </a:r>
            <a:endParaRPr lang="en-US" sz="2400" dirty="0"/>
          </a:p>
          <a:p>
            <a:pPr lvl="1"/>
            <a:r>
              <a:rPr lang="en-US" sz="2000" dirty="0">
                <a:highlight>
                  <a:srgbClr val="FFFF00"/>
                </a:highlight>
              </a:rPr>
              <a:t>mod&lt;-</a:t>
            </a:r>
            <a:r>
              <a:rPr lang="en-US" sz="2000" dirty="0" err="1">
                <a:highlight>
                  <a:srgbClr val="FFFF00"/>
                </a:highlight>
              </a:rPr>
              <a:t>lm</a:t>
            </a:r>
            <a:r>
              <a:rPr lang="en-US" sz="2000" dirty="0">
                <a:highlight>
                  <a:srgbClr val="FFFF00"/>
                </a:highlight>
              </a:rPr>
              <a:t>(prestige ~ income + educ, data=Prestige)</a:t>
            </a:r>
          </a:p>
          <a:p>
            <a:pPr lvl="1"/>
            <a:r>
              <a:rPr lang="en-US" sz="2000" dirty="0">
                <a:highlight>
                  <a:srgbClr val="FFFF00"/>
                </a:highlight>
              </a:rPr>
              <a:t>mod&lt;-</a:t>
            </a:r>
            <a:r>
              <a:rPr lang="en-US" sz="2000" dirty="0" err="1">
                <a:highlight>
                  <a:srgbClr val="FFFF00"/>
                </a:highlight>
              </a:rPr>
              <a:t>glm</a:t>
            </a:r>
            <a:r>
              <a:rPr lang="en-US" sz="2000" dirty="0">
                <a:highlight>
                  <a:srgbClr val="FFFF00"/>
                </a:highlight>
              </a:rPr>
              <a:t>(better ~ age + sex + treat, data=Arthritis, family=binomial)</a:t>
            </a:r>
          </a:p>
          <a:p>
            <a:pPr lvl="1"/>
            <a:r>
              <a:rPr lang="en-US" sz="2000" dirty="0">
                <a:highlight>
                  <a:srgbClr val="FFFF00"/>
                </a:highlight>
              </a:rPr>
              <a:t>mod&lt;-</a:t>
            </a:r>
            <a:r>
              <a:rPr lang="en-US" sz="2000" dirty="0" err="1">
                <a:highlight>
                  <a:srgbClr val="FFFF00"/>
                </a:highlight>
              </a:rPr>
              <a:t>MASS:polr</a:t>
            </a:r>
            <a:r>
              <a:rPr lang="en-US" sz="2000" dirty="0">
                <a:highlight>
                  <a:srgbClr val="FFFF00"/>
                </a:highlight>
              </a:rPr>
              <a:t>(improved ~ age + sex + treat, data=Arthritis)</a:t>
            </a:r>
          </a:p>
          <a:p>
            <a:r>
              <a:rPr lang="en-US" sz="2400" dirty="0"/>
              <a:t>result (</a:t>
            </a:r>
            <a:r>
              <a:rPr lang="en-US" sz="2400" dirty="0">
                <a:latin typeface="Lucida Console" panose="020B0609040504020204" pitchFamily="49" charset="0"/>
              </a:rPr>
              <a:t>mod</a:t>
            </a:r>
            <a:r>
              <a:rPr lang="en-US" sz="2400" dirty="0"/>
              <a:t>) is a “model object”, of class </a:t>
            </a:r>
            <a:r>
              <a:rPr lang="en-US" sz="2400" dirty="0">
                <a:latin typeface="Lucida Console" panose="020B0609040504020204" pitchFamily="49" charset="0"/>
              </a:rPr>
              <a:t>“</a:t>
            </a:r>
            <a:r>
              <a:rPr lang="en-US" sz="2400" dirty="0" err="1">
                <a:latin typeface="Lucida Console" panose="020B0609040504020204" pitchFamily="49" charset="0"/>
              </a:rPr>
              <a:t>lm</a:t>
            </a:r>
            <a:r>
              <a:rPr lang="en-US" sz="2400" dirty="0">
                <a:latin typeface="Lucida Console" panose="020B0609040504020204" pitchFamily="49" charset="0"/>
              </a:rPr>
              <a:t>”, “</a:t>
            </a:r>
            <a:r>
              <a:rPr lang="en-US" sz="2400" dirty="0" err="1">
                <a:latin typeface="Lucida Console" panose="020B0609040504020204" pitchFamily="49" charset="0"/>
              </a:rPr>
              <a:t>glm</a:t>
            </a:r>
            <a:r>
              <a:rPr lang="en-US" sz="2400" dirty="0">
                <a:latin typeface="Lucida Console" panose="020B0609040504020204" pitchFamily="49" charset="0"/>
              </a:rPr>
              <a:t>”, </a:t>
            </a:r>
            <a:r>
              <a:rPr lang="en-US" sz="2400" dirty="0"/>
              <a:t>…</a:t>
            </a:r>
          </a:p>
          <a:p>
            <a:r>
              <a:rPr lang="en-US" sz="2400" dirty="0"/>
              <a:t>method functions:</a:t>
            </a:r>
          </a:p>
          <a:p>
            <a:pPr lvl="1"/>
            <a:r>
              <a:rPr lang="en-US" sz="2000" dirty="0"/>
              <a:t>plot(mod), plot(f(mod)), …</a:t>
            </a:r>
          </a:p>
          <a:p>
            <a:pPr lvl="1"/>
            <a:r>
              <a:rPr lang="en-US" sz="2000" dirty="0"/>
              <a:t>summary(mod), </a:t>
            </a:r>
            <a:r>
              <a:rPr lang="en-US" sz="2000" dirty="0" err="1"/>
              <a:t>coef</a:t>
            </a:r>
            <a:r>
              <a:rPr lang="en-US" sz="2000" dirty="0"/>
              <a:t>(mod), predict(mod), 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00B692-B122-43C1-BF83-4DD08E650B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22</a:t>
            </a:fld>
            <a:endParaRPr lang="en-US"/>
          </a:p>
        </p:txBody>
      </p:sp>
      <p:pic>
        <p:nvPicPr>
          <p:cNvPr id="6" name="Picture 5" descr="A picture containing text, clock, device, gauge&#10;&#10;Description automatically generated">
            <a:extLst>
              <a:ext uri="{FF2B5EF4-FFF2-40B4-BE49-F238E27FC236}">
                <a16:creationId xmlns:a16="http://schemas.microsoft.com/office/drawing/2014/main" id="{4FCC1F6F-0C3E-479F-B222-ED80CA1408B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946" y="1130073"/>
            <a:ext cx="7955280" cy="1234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017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Plots for linear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2133600"/>
          </a:xfrm>
        </p:spPr>
        <p:txBody>
          <a:bodyPr/>
          <a:lstStyle/>
          <a:p>
            <a:r>
              <a:rPr lang="en-US" dirty="0"/>
              <a:t>Data plots:</a:t>
            </a:r>
          </a:p>
          <a:p>
            <a:pPr lvl="1"/>
            <a:r>
              <a:rPr lang="en-US" sz="2400" dirty="0"/>
              <a:t>plot response (y) vs. predictors, with smooth summaries</a:t>
            </a:r>
          </a:p>
          <a:p>
            <a:pPr lvl="1"/>
            <a:r>
              <a:rPr lang="en-US" sz="2400" dirty="0"/>
              <a:t>scatterplot matrix --- all pairs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23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9180DB-16FB-4AB2-9398-25100BC410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540" y="3488122"/>
            <a:ext cx="4356579" cy="29761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DF99A27-D9AF-4A40-8D45-BD16C35745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800" y="3265893"/>
            <a:ext cx="3116293" cy="3087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568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Plots for linear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Model (effect) plots</a:t>
                </a:r>
              </a:p>
              <a:p>
                <a:pPr lvl="1"/>
                <a:r>
                  <a:rPr lang="en-US" sz="2400" dirty="0"/>
                  <a:t>plot predicted response 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/>
                          </a:rPr>
                          <m:t>𝑦</m:t>
                        </m:r>
                      </m:e>
                    </m:acc>
                    <m:r>
                      <a:rPr lang="en-US" sz="2400" b="0" i="1" dirty="0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sz="2400" dirty="0"/>
                  <a:t> vs. predictors, </a:t>
                </a:r>
                <a:r>
                  <a:rPr lang="en-US" sz="2400" dirty="0">
                    <a:solidFill>
                      <a:srgbClr val="FF0000"/>
                    </a:solidFill>
                  </a:rPr>
                  <a:t>controlling</a:t>
                </a:r>
                <a:r>
                  <a:rPr lang="en-US" sz="2400" dirty="0"/>
                  <a:t> for variables not shown.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926" t="-21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24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0DEFAA-E74C-4876-A646-E48B9F5916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631" y="3134673"/>
            <a:ext cx="4061718" cy="3246942"/>
          </a:xfrm>
          <a:prstGeom prst="rect">
            <a:avLst/>
          </a:prstGeom>
        </p:spPr>
      </p:pic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C58B4710-552B-4657-BE74-01B5A674BA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5823" y="3050095"/>
            <a:ext cx="3913377" cy="335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5282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Plots for linear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18288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Diagnostic plots</a:t>
            </a:r>
          </a:p>
          <a:p>
            <a:pPr lvl="1"/>
            <a:r>
              <a:rPr lang="en-US" sz="2400" dirty="0"/>
              <a:t>N QQ plot: normality of residuals? outliers?</a:t>
            </a:r>
          </a:p>
          <a:p>
            <a:pPr lvl="1"/>
            <a:r>
              <a:rPr lang="en-US" sz="2400" dirty="0"/>
              <a:t>Influence plots: leverage &amp; outliers</a:t>
            </a:r>
          </a:p>
          <a:p>
            <a:pPr lvl="1"/>
            <a:r>
              <a:rPr lang="en-US" sz="2400" dirty="0"/>
              <a:t>Spread-level plots (non-constant variance?)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25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A408D1-986B-4E11-BEA9-AA65105FD4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2792644"/>
            <a:ext cx="4605690" cy="3725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2735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E814D2-57B8-4CB4-9C52-70F46C8DEB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packages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6A607D-1522-4256-98BF-4830C219AE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latin typeface="Lucida Console" panose="020B0609040504020204" pitchFamily="49" charset="0"/>
              </a:rPr>
              <a:t>car</a:t>
            </a:r>
          </a:p>
          <a:p>
            <a:pPr lvl="1"/>
            <a:r>
              <a:rPr lang="en-US" sz="2600" dirty="0"/>
              <a:t>Enhanced scatterplots</a:t>
            </a:r>
          </a:p>
          <a:p>
            <a:pPr lvl="1"/>
            <a:r>
              <a:rPr lang="en-US" sz="2600" dirty="0"/>
              <a:t>Diagnostic plots</a:t>
            </a:r>
          </a:p>
          <a:p>
            <a:r>
              <a:rPr lang="en-US" sz="2800" dirty="0">
                <a:latin typeface="Lucida Console" panose="020B0609040504020204" pitchFamily="49" charset="0"/>
              </a:rPr>
              <a:t>effects</a:t>
            </a:r>
          </a:p>
          <a:p>
            <a:pPr lvl="1"/>
            <a:r>
              <a:rPr lang="en-US" sz="2400" dirty="0"/>
              <a:t>Plot fitted effects of one predictor, controlling all others</a:t>
            </a:r>
          </a:p>
          <a:p>
            <a:r>
              <a:rPr lang="en-US" sz="2800" dirty="0" err="1">
                <a:latin typeface="Lucida Console" panose="020B0609040504020204" pitchFamily="49" charset="0"/>
              </a:rPr>
              <a:t>visreg</a:t>
            </a:r>
            <a:endParaRPr lang="en-US" sz="2800" dirty="0">
              <a:latin typeface="Lucida Console" panose="020B0609040504020204" pitchFamily="49" charset="0"/>
            </a:endParaRPr>
          </a:p>
          <a:p>
            <a:pPr lvl="1"/>
            <a:r>
              <a:rPr lang="en-US" sz="2400" dirty="0"/>
              <a:t>similar to effect plots, simpler syntax</a:t>
            </a:r>
          </a:p>
          <a:p>
            <a:r>
              <a:rPr lang="en-US" dirty="0"/>
              <a:t>Both </a:t>
            </a:r>
            <a:r>
              <a:rPr lang="en-US" sz="2800" dirty="0">
                <a:latin typeface="Lucida Console" panose="020B0609040504020204" pitchFamily="49" charset="0"/>
              </a:rPr>
              <a:t>effects</a:t>
            </a:r>
            <a:r>
              <a:rPr lang="en-US" dirty="0"/>
              <a:t> &amp; </a:t>
            </a:r>
            <a:r>
              <a:rPr lang="en-US" sz="2800" dirty="0" err="1">
                <a:latin typeface="Lucida Console" panose="020B0609040504020204" pitchFamily="49" charset="0"/>
              </a:rPr>
              <a:t>visreg</a:t>
            </a:r>
            <a:r>
              <a:rPr lang="en-US" dirty="0"/>
              <a:t> handle nearly all formula-based models</a:t>
            </a:r>
          </a:p>
          <a:p>
            <a:pPr lvl="1"/>
            <a:r>
              <a:rPr lang="en-US" dirty="0" err="1"/>
              <a:t>lm</a:t>
            </a:r>
            <a:r>
              <a:rPr lang="en-US" dirty="0"/>
              <a:t>(), </a:t>
            </a:r>
            <a:r>
              <a:rPr lang="en-US" dirty="0" err="1"/>
              <a:t>glm</a:t>
            </a:r>
            <a:r>
              <a:rPr lang="en-US" dirty="0"/>
              <a:t>(), gam(), </a:t>
            </a:r>
            <a:r>
              <a:rPr lang="en-US" dirty="0" err="1"/>
              <a:t>rlm</a:t>
            </a:r>
            <a:r>
              <a:rPr lang="en-US" dirty="0"/>
              <a:t>, </a:t>
            </a:r>
            <a:r>
              <a:rPr lang="en-US" dirty="0" err="1"/>
              <a:t>nlme</a:t>
            </a:r>
            <a:r>
              <a:rPr lang="en-US" dirty="0"/>
              <a:t>(), …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2D3AA4-F024-4984-9FA5-1A3834FD3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26</a:t>
            </a:fld>
            <a:endParaRPr lang="en-US"/>
          </a:p>
        </p:txBody>
      </p:sp>
      <p:pic>
        <p:nvPicPr>
          <p:cNvPr id="5" name="Picture 2" descr="C:\Users\friendly\Dropbox\Documents\SCS\VisMLM-course\fig\logos\car-hex.png">
            <a:extLst>
              <a:ext uri="{FF2B5EF4-FFF2-40B4-BE49-F238E27FC236}">
                <a16:creationId xmlns:a16="http://schemas.microsoft.com/office/drawing/2014/main" id="{0A7F829B-C6E8-4C3D-9589-FA7ECEFAE9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1219200"/>
            <a:ext cx="797168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" descr="C:\Users\friendly\Dropbox\Documents\SCS\VisMLM-course\fig\logos\effects-hex.png">
            <a:extLst>
              <a:ext uri="{FF2B5EF4-FFF2-40B4-BE49-F238E27FC236}">
                <a16:creationId xmlns:a16="http://schemas.microsoft.com/office/drawing/2014/main" id="{7661E51A-5833-400E-93BC-63AF667513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9787" y="2274651"/>
            <a:ext cx="789781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32471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Occupational Prestige data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on prestige of 102 occupations and</a:t>
            </a:r>
          </a:p>
          <a:p>
            <a:pPr lvl="1">
              <a:spcBef>
                <a:spcPts val="0"/>
              </a:spcBef>
            </a:pPr>
            <a:r>
              <a:rPr lang="en-US" dirty="0"/>
              <a:t>average education (years)</a:t>
            </a:r>
          </a:p>
          <a:p>
            <a:pPr lvl="1">
              <a:spcBef>
                <a:spcPts val="0"/>
              </a:spcBef>
            </a:pPr>
            <a:r>
              <a:rPr lang="en-US" dirty="0"/>
              <a:t>average income ($)</a:t>
            </a:r>
          </a:p>
          <a:p>
            <a:pPr lvl="1">
              <a:spcBef>
                <a:spcPts val="0"/>
              </a:spcBef>
            </a:pPr>
            <a:r>
              <a:rPr lang="en-US" dirty="0"/>
              <a:t>% women</a:t>
            </a:r>
          </a:p>
          <a:p>
            <a:pPr lvl="1">
              <a:spcBef>
                <a:spcPts val="0"/>
              </a:spcBef>
            </a:pPr>
            <a:r>
              <a:rPr lang="en-US" dirty="0"/>
              <a:t>type (Blue Collar, Professional, White Collar)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27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914400" y="3962400"/>
            <a:ext cx="7315200" cy="1815882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Lucida Console" pitchFamily="49" charset="0"/>
                <a:cs typeface="Courier New" pitchFamily="49" charset="0"/>
              </a:rPr>
              <a:t>&gt; car::some(Prestige, 6)</a:t>
            </a:r>
          </a:p>
          <a:p>
            <a:r>
              <a:rPr lang="en-US" sz="1400" dirty="0">
                <a:latin typeface="Lucida Console" pitchFamily="49" charset="0"/>
                <a:cs typeface="Courier New" pitchFamily="49" charset="0"/>
              </a:rPr>
              <a:t>                   education income women prestige census type</a:t>
            </a:r>
          </a:p>
          <a:p>
            <a:r>
              <a:rPr lang="en-US" sz="1400" dirty="0">
                <a:latin typeface="Lucida Console" pitchFamily="49" charset="0"/>
                <a:cs typeface="Courier New" pitchFamily="49" charset="0"/>
              </a:rPr>
              <a:t>architects             15.44  14163  2.69     78.1   2141 prof</a:t>
            </a:r>
          </a:p>
          <a:p>
            <a:r>
              <a:rPr lang="en-US" sz="1400" dirty="0">
                <a:latin typeface="Lucida Console" pitchFamily="49" charset="0"/>
                <a:cs typeface="Courier New" pitchFamily="49" charset="0"/>
              </a:rPr>
              <a:t>physicians             15.96  25308 10.56     87.2   3111 prof</a:t>
            </a:r>
          </a:p>
          <a:p>
            <a:r>
              <a:rPr lang="en-US" sz="1400" dirty="0" err="1">
                <a:latin typeface="Lucida Console" pitchFamily="49" charset="0"/>
                <a:cs typeface="Courier New" pitchFamily="49" charset="0"/>
              </a:rPr>
              <a:t>commercial.artists</a:t>
            </a:r>
            <a:r>
              <a:rPr lang="en-US" sz="1400" dirty="0">
                <a:latin typeface="Lucida Console" pitchFamily="49" charset="0"/>
                <a:cs typeface="Courier New" pitchFamily="49" charset="0"/>
              </a:rPr>
              <a:t>     11.09   6197 21.03     57.2   3314 prof</a:t>
            </a:r>
          </a:p>
          <a:p>
            <a:r>
              <a:rPr lang="en-US" sz="1400" dirty="0" err="1">
                <a:latin typeface="Lucida Console" pitchFamily="49" charset="0"/>
                <a:cs typeface="Courier New" pitchFamily="49" charset="0"/>
              </a:rPr>
              <a:t>tellers.cashiers</a:t>
            </a:r>
            <a:r>
              <a:rPr lang="en-US" sz="1400" dirty="0">
                <a:latin typeface="Lucida Console" pitchFamily="49" charset="0"/>
                <a:cs typeface="Courier New" pitchFamily="49" charset="0"/>
              </a:rPr>
              <a:t>       10.64   2448 91.76     42.3   4133   </a:t>
            </a:r>
            <a:r>
              <a:rPr lang="en-US" sz="1400" dirty="0" err="1">
                <a:latin typeface="Lucida Console" pitchFamily="49" charset="0"/>
                <a:cs typeface="Courier New" pitchFamily="49" charset="0"/>
              </a:rPr>
              <a:t>wc</a:t>
            </a:r>
            <a:endParaRPr lang="en-US" sz="1400" dirty="0">
              <a:latin typeface="Lucida Console" pitchFamily="49" charset="0"/>
              <a:cs typeface="Courier New" pitchFamily="49" charset="0"/>
            </a:endParaRPr>
          </a:p>
          <a:p>
            <a:r>
              <a:rPr lang="en-US" sz="1400" dirty="0">
                <a:latin typeface="Lucida Console" pitchFamily="49" charset="0"/>
                <a:cs typeface="Courier New" pitchFamily="49" charset="0"/>
              </a:rPr>
              <a:t>bakers                  7.54   4199 33.30     38.9   8213   </a:t>
            </a:r>
            <a:r>
              <a:rPr lang="en-US" sz="1400" dirty="0" err="1">
                <a:latin typeface="Lucida Console" pitchFamily="49" charset="0"/>
                <a:cs typeface="Courier New" pitchFamily="49" charset="0"/>
              </a:rPr>
              <a:t>bc</a:t>
            </a:r>
            <a:endParaRPr lang="en-US" sz="1400" dirty="0">
              <a:latin typeface="Lucida Console" pitchFamily="49" charset="0"/>
              <a:cs typeface="Courier New" pitchFamily="49" charset="0"/>
            </a:endParaRPr>
          </a:p>
          <a:p>
            <a:r>
              <a:rPr lang="en-US" sz="1400" dirty="0" err="1">
                <a:latin typeface="Lucida Console" pitchFamily="49" charset="0"/>
                <a:cs typeface="Courier New" pitchFamily="49" charset="0"/>
              </a:rPr>
              <a:t>aircraft.workers</a:t>
            </a:r>
            <a:r>
              <a:rPr lang="en-US" sz="1400" dirty="0">
                <a:latin typeface="Lucida Console" pitchFamily="49" charset="0"/>
                <a:cs typeface="Courier New" pitchFamily="49" charset="0"/>
              </a:rPr>
              <a:t>        8.78   6573  5.78     43.7   8515   </a:t>
            </a:r>
            <a:r>
              <a:rPr lang="en-US" sz="1400" dirty="0" err="1">
                <a:latin typeface="Lucida Console" pitchFamily="49" charset="0"/>
                <a:cs typeface="Courier New" pitchFamily="49" charset="0"/>
              </a:rPr>
              <a:t>bc</a:t>
            </a:r>
            <a:endParaRPr lang="en-US" sz="1400" dirty="0">
              <a:latin typeface="Lucida Console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17661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664894-3DF0-408E-9104-4D6DDC5D2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Follow along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3763703-B6DA-4C3A-9C37-3F4944B35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28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5E9D60-5B9E-46DB-A04B-B10CBA843265}"/>
              </a:ext>
            </a:extLst>
          </p:cNvPr>
          <p:cNvSpPr txBox="1"/>
          <p:nvPr/>
        </p:nvSpPr>
        <p:spPr>
          <a:xfrm>
            <a:off x="457200" y="13716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R script (</a:t>
            </a:r>
            <a:r>
              <a:rPr lang="en-US" dirty="0">
                <a:solidFill>
                  <a:srgbClr val="FF0000"/>
                </a:solidFill>
              </a:rPr>
              <a:t>prestige-</a:t>
            </a:r>
            <a:r>
              <a:rPr lang="en-US" dirty="0" err="1">
                <a:solidFill>
                  <a:srgbClr val="FF0000"/>
                </a:solidFill>
              </a:rPr>
              <a:t>ex.R</a:t>
            </a:r>
            <a:r>
              <a:rPr lang="en-US" dirty="0"/>
              <a:t>) for this example is linked on the course page. Download and open in R Studio to follow along.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A36742-C973-43DE-8179-C35F6B01DF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2291278"/>
            <a:ext cx="5785113" cy="7883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36D2015-E695-4FFE-81E1-59B4CF6A1901}"/>
              </a:ext>
            </a:extLst>
          </p:cNvPr>
          <p:cNvSpPr txBox="1"/>
          <p:nvPr/>
        </p:nvSpPr>
        <p:spPr>
          <a:xfrm>
            <a:off x="457200" y="3446835"/>
            <a:ext cx="822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script was run with `</a:t>
            </a:r>
            <a:r>
              <a:rPr lang="en-US" dirty="0" err="1"/>
              <a:t>knitr</a:t>
            </a:r>
            <a:r>
              <a:rPr lang="en-US" dirty="0"/>
              <a:t>` (</a:t>
            </a:r>
            <a:r>
              <a:rPr lang="en-US" dirty="0" err="1"/>
              <a:t>ctrl+shift+K</a:t>
            </a:r>
            <a:r>
              <a:rPr lang="en-US" dirty="0"/>
              <a:t>) in R Studio to create the HTML output (</a:t>
            </a:r>
            <a:r>
              <a:rPr lang="en-US" dirty="0">
                <a:solidFill>
                  <a:srgbClr val="FF0000"/>
                </a:solidFill>
              </a:rPr>
              <a:t>prestige-ex.html</a:t>
            </a:r>
            <a:r>
              <a:rPr lang="en-US" dirty="0"/>
              <a:t>)</a:t>
            </a:r>
          </a:p>
          <a:p>
            <a:r>
              <a:rPr lang="en-US" dirty="0"/>
              <a:t>The </a:t>
            </a:r>
            <a:r>
              <a:rPr lang="en-US" b="1" dirty="0"/>
              <a:t>Code</a:t>
            </a:r>
            <a:r>
              <a:rPr lang="en-US" dirty="0"/>
              <a:t> button there allows you to download the R code and comments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1C7C97A-6AB8-4536-861D-A85E8004F5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4793478"/>
            <a:ext cx="6271647" cy="898782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D076BA44-7362-4E19-AF62-EDB4DED5B655}"/>
              </a:ext>
            </a:extLst>
          </p:cNvPr>
          <p:cNvSpPr/>
          <p:nvPr/>
        </p:nvSpPr>
        <p:spPr>
          <a:xfrm>
            <a:off x="2913432" y="2474152"/>
            <a:ext cx="1447800" cy="3651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977661B-247B-4DD8-814B-7CDE107A066E}"/>
              </a:ext>
            </a:extLst>
          </p:cNvPr>
          <p:cNvSpPr/>
          <p:nvPr/>
        </p:nvSpPr>
        <p:spPr>
          <a:xfrm>
            <a:off x="6019800" y="4809850"/>
            <a:ext cx="1752600" cy="54083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9A55D7-135A-4FF2-8A81-1392AFC553C6}"/>
              </a:ext>
            </a:extLst>
          </p:cNvPr>
          <p:cNvSpPr txBox="1"/>
          <p:nvPr/>
        </p:nvSpPr>
        <p:spPr>
          <a:xfrm>
            <a:off x="609600" y="6019800"/>
            <a:ext cx="769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(These show a simple way to turn R scripts into finished documents)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168140C-ED01-47B7-A1E8-04B6B345E1C8}"/>
              </a:ext>
            </a:extLst>
          </p:cNvPr>
          <p:cNvCxnSpPr/>
          <p:nvPr/>
        </p:nvCxnSpPr>
        <p:spPr>
          <a:xfrm>
            <a:off x="1600200" y="4267200"/>
            <a:ext cx="3962400" cy="526278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56353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Informative scatterplots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29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7200" y="12192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Scatterplots are most useful when enhanced with annotations &amp; statistical summaries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905000"/>
            <a:ext cx="29718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Data ellipse </a:t>
            </a:r>
            <a:r>
              <a:rPr lang="en-US" dirty="0"/>
              <a:t>and </a:t>
            </a:r>
            <a:r>
              <a:rPr lang="en-US" dirty="0">
                <a:solidFill>
                  <a:srgbClr val="FF0000"/>
                </a:solidFill>
              </a:rPr>
              <a:t>regression line</a:t>
            </a:r>
            <a:r>
              <a:rPr lang="en-US" dirty="0"/>
              <a:t> show the linear model, prestige ~ income</a:t>
            </a:r>
          </a:p>
          <a:p>
            <a:endParaRPr lang="en-US" dirty="0"/>
          </a:p>
          <a:p>
            <a:r>
              <a:rPr lang="en-US" dirty="0"/>
              <a:t>Point labels show possible outliers</a:t>
            </a:r>
          </a:p>
          <a:p>
            <a:endParaRPr lang="en-US" dirty="0"/>
          </a:p>
          <a:p>
            <a:r>
              <a:rPr lang="en-US" dirty="0"/>
              <a:t>Smoothed (loess) curve and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CI</a:t>
            </a:r>
            <a:r>
              <a:rPr lang="en-US" dirty="0"/>
              <a:t> show the trend</a:t>
            </a:r>
          </a:p>
          <a:p>
            <a:endParaRPr lang="en-US" dirty="0"/>
          </a:p>
          <a:p>
            <a:r>
              <a:rPr lang="en-US" dirty="0"/>
              <a:t>Boxplots show marginal distributions</a:t>
            </a:r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1828316"/>
            <a:ext cx="5239006" cy="4324001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30EB019-AC79-4AFA-BDCA-6884B807C056}"/>
              </a:ext>
            </a:extLst>
          </p:cNvPr>
          <p:cNvSpPr/>
          <p:nvPr/>
        </p:nvSpPr>
        <p:spPr>
          <a:xfrm>
            <a:off x="4343400" y="5797134"/>
            <a:ext cx="4267200" cy="457200"/>
          </a:xfrm>
          <a:custGeom>
            <a:avLst/>
            <a:gdLst>
              <a:gd name="connsiteX0" fmla="*/ 0 w 4267200"/>
              <a:gd name="connsiteY0" fmla="*/ 76202 h 457200"/>
              <a:gd name="connsiteX1" fmla="*/ 76202 w 4267200"/>
              <a:gd name="connsiteY1" fmla="*/ 0 h 457200"/>
              <a:gd name="connsiteX2" fmla="*/ 746326 w 4267200"/>
              <a:gd name="connsiteY2" fmla="*/ 0 h 457200"/>
              <a:gd name="connsiteX3" fmla="*/ 1293006 w 4267200"/>
              <a:gd name="connsiteY3" fmla="*/ 0 h 457200"/>
              <a:gd name="connsiteX4" fmla="*/ 1798538 w 4267200"/>
              <a:gd name="connsiteY4" fmla="*/ 0 h 457200"/>
              <a:gd name="connsiteX5" fmla="*/ 2427514 w 4267200"/>
              <a:gd name="connsiteY5" fmla="*/ 0 h 457200"/>
              <a:gd name="connsiteX6" fmla="*/ 2974194 w 4267200"/>
              <a:gd name="connsiteY6" fmla="*/ 0 h 457200"/>
              <a:gd name="connsiteX7" fmla="*/ 3644318 w 4267200"/>
              <a:gd name="connsiteY7" fmla="*/ 0 h 457200"/>
              <a:gd name="connsiteX8" fmla="*/ 4190998 w 4267200"/>
              <a:gd name="connsiteY8" fmla="*/ 0 h 457200"/>
              <a:gd name="connsiteX9" fmla="*/ 4267200 w 4267200"/>
              <a:gd name="connsiteY9" fmla="*/ 76202 h 457200"/>
              <a:gd name="connsiteX10" fmla="*/ 4267200 w 4267200"/>
              <a:gd name="connsiteY10" fmla="*/ 380998 h 457200"/>
              <a:gd name="connsiteX11" fmla="*/ 4190998 w 4267200"/>
              <a:gd name="connsiteY11" fmla="*/ 457200 h 457200"/>
              <a:gd name="connsiteX12" fmla="*/ 3726614 w 4267200"/>
              <a:gd name="connsiteY12" fmla="*/ 457200 h 457200"/>
              <a:gd name="connsiteX13" fmla="*/ 3056490 w 4267200"/>
              <a:gd name="connsiteY13" fmla="*/ 457200 h 457200"/>
              <a:gd name="connsiteX14" fmla="*/ 2550958 w 4267200"/>
              <a:gd name="connsiteY14" fmla="*/ 457200 h 457200"/>
              <a:gd name="connsiteX15" fmla="*/ 1963130 w 4267200"/>
              <a:gd name="connsiteY15" fmla="*/ 457200 h 457200"/>
              <a:gd name="connsiteX16" fmla="*/ 1293006 w 4267200"/>
              <a:gd name="connsiteY16" fmla="*/ 457200 h 457200"/>
              <a:gd name="connsiteX17" fmla="*/ 705178 w 4267200"/>
              <a:gd name="connsiteY17" fmla="*/ 457200 h 457200"/>
              <a:gd name="connsiteX18" fmla="*/ 76202 w 4267200"/>
              <a:gd name="connsiteY18" fmla="*/ 457200 h 457200"/>
              <a:gd name="connsiteX19" fmla="*/ 0 w 4267200"/>
              <a:gd name="connsiteY19" fmla="*/ 380998 h 457200"/>
              <a:gd name="connsiteX20" fmla="*/ 0 w 4267200"/>
              <a:gd name="connsiteY20" fmla="*/ 76202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267200" h="457200" extrusionOk="0">
                <a:moveTo>
                  <a:pt x="0" y="76202"/>
                </a:moveTo>
                <a:cubicBezTo>
                  <a:pt x="-6847" y="29894"/>
                  <a:pt x="32844" y="478"/>
                  <a:pt x="76202" y="0"/>
                </a:cubicBezTo>
                <a:cubicBezTo>
                  <a:pt x="338468" y="-50755"/>
                  <a:pt x="469132" y="32693"/>
                  <a:pt x="746326" y="0"/>
                </a:cubicBezTo>
                <a:cubicBezTo>
                  <a:pt x="1023520" y="-32693"/>
                  <a:pt x="1076587" y="43825"/>
                  <a:pt x="1293006" y="0"/>
                </a:cubicBezTo>
                <a:cubicBezTo>
                  <a:pt x="1509425" y="-43825"/>
                  <a:pt x="1619343" y="21187"/>
                  <a:pt x="1798538" y="0"/>
                </a:cubicBezTo>
                <a:cubicBezTo>
                  <a:pt x="1977733" y="-21187"/>
                  <a:pt x="2125598" y="13391"/>
                  <a:pt x="2427514" y="0"/>
                </a:cubicBezTo>
                <a:cubicBezTo>
                  <a:pt x="2729430" y="-13391"/>
                  <a:pt x="2766795" y="8033"/>
                  <a:pt x="2974194" y="0"/>
                </a:cubicBezTo>
                <a:cubicBezTo>
                  <a:pt x="3181593" y="-8033"/>
                  <a:pt x="3490092" y="23307"/>
                  <a:pt x="3644318" y="0"/>
                </a:cubicBezTo>
                <a:cubicBezTo>
                  <a:pt x="3798544" y="-23307"/>
                  <a:pt x="3966754" y="51628"/>
                  <a:pt x="4190998" y="0"/>
                </a:cubicBezTo>
                <a:cubicBezTo>
                  <a:pt x="4229893" y="5278"/>
                  <a:pt x="4263924" y="30317"/>
                  <a:pt x="4267200" y="76202"/>
                </a:cubicBezTo>
                <a:cubicBezTo>
                  <a:pt x="4268987" y="205175"/>
                  <a:pt x="4255232" y="261067"/>
                  <a:pt x="4267200" y="380998"/>
                </a:cubicBezTo>
                <a:cubicBezTo>
                  <a:pt x="4270634" y="428194"/>
                  <a:pt x="4234033" y="467037"/>
                  <a:pt x="4190998" y="457200"/>
                </a:cubicBezTo>
                <a:cubicBezTo>
                  <a:pt x="3983718" y="467443"/>
                  <a:pt x="3939077" y="404449"/>
                  <a:pt x="3726614" y="457200"/>
                </a:cubicBezTo>
                <a:cubicBezTo>
                  <a:pt x="3514151" y="509951"/>
                  <a:pt x="3279567" y="383949"/>
                  <a:pt x="3056490" y="457200"/>
                </a:cubicBezTo>
                <a:cubicBezTo>
                  <a:pt x="2833413" y="530451"/>
                  <a:pt x="2698214" y="408335"/>
                  <a:pt x="2550958" y="457200"/>
                </a:cubicBezTo>
                <a:cubicBezTo>
                  <a:pt x="2403702" y="506065"/>
                  <a:pt x="2181429" y="444777"/>
                  <a:pt x="1963130" y="457200"/>
                </a:cubicBezTo>
                <a:cubicBezTo>
                  <a:pt x="1744831" y="469623"/>
                  <a:pt x="1542864" y="405645"/>
                  <a:pt x="1293006" y="457200"/>
                </a:cubicBezTo>
                <a:cubicBezTo>
                  <a:pt x="1043148" y="508755"/>
                  <a:pt x="964703" y="408765"/>
                  <a:pt x="705178" y="457200"/>
                </a:cubicBezTo>
                <a:cubicBezTo>
                  <a:pt x="445653" y="505635"/>
                  <a:pt x="334381" y="415457"/>
                  <a:pt x="76202" y="457200"/>
                </a:cubicBezTo>
                <a:cubicBezTo>
                  <a:pt x="24637" y="457590"/>
                  <a:pt x="562" y="422070"/>
                  <a:pt x="0" y="380998"/>
                </a:cubicBezTo>
                <a:cubicBezTo>
                  <a:pt x="-36300" y="255604"/>
                  <a:pt x="31323" y="198653"/>
                  <a:pt x="0" y="76202"/>
                </a:cubicBezTo>
                <a:close/>
              </a:path>
            </a:pathLst>
          </a:custGeom>
          <a:noFill/>
          <a:ln w="22225">
            <a:solidFill>
              <a:schemeClr val="accent1">
                <a:shade val="50000"/>
                <a:alpha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9773D01-F475-41C8-B5AD-5969FD15BE18}"/>
              </a:ext>
            </a:extLst>
          </p:cNvPr>
          <p:cNvSpPr/>
          <p:nvPr/>
        </p:nvSpPr>
        <p:spPr>
          <a:xfrm>
            <a:off x="6454877" y="2221345"/>
            <a:ext cx="2495806" cy="1060920"/>
          </a:xfrm>
          <a:custGeom>
            <a:avLst/>
            <a:gdLst>
              <a:gd name="connsiteX0" fmla="*/ 0 w 2495806"/>
              <a:gd name="connsiteY0" fmla="*/ 176824 h 1060920"/>
              <a:gd name="connsiteX1" fmla="*/ 176824 w 2495806"/>
              <a:gd name="connsiteY1" fmla="*/ 0 h 1060920"/>
              <a:gd name="connsiteX2" fmla="*/ 755207 w 2495806"/>
              <a:gd name="connsiteY2" fmla="*/ 0 h 1060920"/>
              <a:gd name="connsiteX3" fmla="*/ 1269325 w 2495806"/>
              <a:gd name="connsiteY3" fmla="*/ 0 h 1060920"/>
              <a:gd name="connsiteX4" fmla="*/ 1762021 w 2495806"/>
              <a:gd name="connsiteY4" fmla="*/ 0 h 1060920"/>
              <a:gd name="connsiteX5" fmla="*/ 2318982 w 2495806"/>
              <a:gd name="connsiteY5" fmla="*/ 0 h 1060920"/>
              <a:gd name="connsiteX6" fmla="*/ 2495806 w 2495806"/>
              <a:gd name="connsiteY6" fmla="*/ 176824 h 1060920"/>
              <a:gd name="connsiteX7" fmla="*/ 2495806 w 2495806"/>
              <a:gd name="connsiteY7" fmla="*/ 530460 h 1060920"/>
              <a:gd name="connsiteX8" fmla="*/ 2495806 w 2495806"/>
              <a:gd name="connsiteY8" fmla="*/ 884096 h 1060920"/>
              <a:gd name="connsiteX9" fmla="*/ 2318982 w 2495806"/>
              <a:gd name="connsiteY9" fmla="*/ 1060920 h 1060920"/>
              <a:gd name="connsiteX10" fmla="*/ 1783443 w 2495806"/>
              <a:gd name="connsiteY10" fmla="*/ 1060920 h 1060920"/>
              <a:gd name="connsiteX11" fmla="*/ 1269325 w 2495806"/>
              <a:gd name="connsiteY11" fmla="*/ 1060920 h 1060920"/>
              <a:gd name="connsiteX12" fmla="*/ 690942 w 2495806"/>
              <a:gd name="connsiteY12" fmla="*/ 1060920 h 1060920"/>
              <a:gd name="connsiteX13" fmla="*/ 176824 w 2495806"/>
              <a:gd name="connsiteY13" fmla="*/ 1060920 h 1060920"/>
              <a:gd name="connsiteX14" fmla="*/ 0 w 2495806"/>
              <a:gd name="connsiteY14" fmla="*/ 884096 h 1060920"/>
              <a:gd name="connsiteX15" fmla="*/ 0 w 2495806"/>
              <a:gd name="connsiteY15" fmla="*/ 523387 h 1060920"/>
              <a:gd name="connsiteX16" fmla="*/ 0 w 2495806"/>
              <a:gd name="connsiteY16" fmla="*/ 176824 h 1060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495806" h="1060920" extrusionOk="0">
                <a:moveTo>
                  <a:pt x="0" y="176824"/>
                </a:moveTo>
                <a:cubicBezTo>
                  <a:pt x="-12867" y="71230"/>
                  <a:pt x="53264" y="9722"/>
                  <a:pt x="176824" y="0"/>
                </a:cubicBezTo>
                <a:cubicBezTo>
                  <a:pt x="465275" y="-520"/>
                  <a:pt x="486771" y="28593"/>
                  <a:pt x="755207" y="0"/>
                </a:cubicBezTo>
                <a:cubicBezTo>
                  <a:pt x="1023643" y="-28593"/>
                  <a:pt x="1075287" y="32210"/>
                  <a:pt x="1269325" y="0"/>
                </a:cubicBezTo>
                <a:cubicBezTo>
                  <a:pt x="1463363" y="-32210"/>
                  <a:pt x="1563180" y="23935"/>
                  <a:pt x="1762021" y="0"/>
                </a:cubicBezTo>
                <a:cubicBezTo>
                  <a:pt x="1960862" y="-23935"/>
                  <a:pt x="2054107" y="53372"/>
                  <a:pt x="2318982" y="0"/>
                </a:cubicBezTo>
                <a:cubicBezTo>
                  <a:pt x="2418217" y="-3247"/>
                  <a:pt x="2490671" y="78381"/>
                  <a:pt x="2495806" y="176824"/>
                </a:cubicBezTo>
                <a:cubicBezTo>
                  <a:pt x="2526922" y="262335"/>
                  <a:pt x="2491562" y="393651"/>
                  <a:pt x="2495806" y="530460"/>
                </a:cubicBezTo>
                <a:cubicBezTo>
                  <a:pt x="2500050" y="667269"/>
                  <a:pt x="2485581" y="753123"/>
                  <a:pt x="2495806" y="884096"/>
                </a:cubicBezTo>
                <a:cubicBezTo>
                  <a:pt x="2502278" y="983309"/>
                  <a:pt x="2394225" y="1057295"/>
                  <a:pt x="2318982" y="1060920"/>
                </a:cubicBezTo>
                <a:cubicBezTo>
                  <a:pt x="2179645" y="1094218"/>
                  <a:pt x="1975010" y="1039017"/>
                  <a:pt x="1783443" y="1060920"/>
                </a:cubicBezTo>
                <a:cubicBezTo>
                  <a:pt x="1591876" y="1082823"/>
                  <a:pt x="1504058" y="1022245"/>
                  <a:pt x="1269325" y="1060920"/>
                </a:cubicBezTo>
                <a:cubicBezTo>
                  <a:pt x="1034592" y="1099595"/>
                  <a:pt x="881919" y="1034784"/>
                  <a:pt x="690942" y="1060920"/>
                </a:cubicBezTo>
                <a:cubicBezTo>
                  <a:pt x="499965" y="1087056"/>
                  <a:pt x="357508" y="1016821"/>
                  <a:pt x="176824" y="1060920"/>
                </a:cubicBezTo>
                <a:cubicBezTo>
                  <a:pt x="53521" y="1065131"/>
                  <a:pt x="-22200" y="966435"/>
                  <a:pt x="0" y="884096"/>
                </a:cubicBezTo>
                <a:cubicBezTo>
                  <a:pt x="-26741" y="801069"/>
                  <a:pt x="18334" y="626459"/>
                  <a:pt x="0" y="523387"/>
                </a:cubicBezTo>
                <a:cubicBezTo>
                  <a:pt x="-18334" y="420315"/>
                  <a:pt x="532" y="289741"/>
                  <a:pt x="0" y="176824"/>
                </a:cubicBezTo>
                <a:close/>
              </a:path>
            </a:pathLst>
          </a:custGeom>
          <a:noFill/>
          <a:ln w="22225">
            <a:solidFill>
              <a:schemeClr val="accent1">
                <a:shade val="50000"/>
                <a:alpha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383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you need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R, version &gt;=3.6 [R 4.1 is current]</a:t>
            </a:r>
          </a:p>
          <a:p>
            <a:pPr lvl="1"/>
            <a:r>
              <a:rPr lang="en-US" dirty="0"/>
              <a:t>Download from </a:t>
            </a:r>
            <a:r>
              <a:rPr lang="en-US" dirty="0">
                <a:hlinkClick r:id="rId2"/>
              </a:rPr>
              <a:t>https://cran.r-project.org/</a:t>
            </a:r>
            <a:r>
              <a:rPr lang="en-US" dirty="0"/>
              <a:t> </a:t>
            </a:r>
          </a:p>
          <a:p>
            <a:r>
              <a:rPr lang="en-US" dirty="0" err="1"/>
              <a:t>RStudio</a:t>
            </a:r>
            <a:r>
              <a:rPr lang="en-US" dirty="0"/>
              <a:t> IDE, highly recommended</a:t>
            </a:r>
          </a:p>
          <a:p>
            <a:pPr lvl="1"/>
            <a:r>
              <a:rPr lang="en-US" dirty="0">
                <a:hlinkClick r:id="rId3"/>
              </a:rPr>
              <a:t>https://www.rstudio.com/products/rstudio/</a:t>
            </a:r>
            <a:r>
              <a:rPr lang="en-US" dirty="0"/>
              <a:t> </a:t>
            </a:r>
          </a:p>
          <a:p>
            <a:r>
              <a:rPr lang="en-US" dirty="0"/>
              <a:t>R packages: see course web page</a:t>
            </a:r>
          </a:p>
          <a:p>
            <a:pPr lvl="1"/>
            <a:r>
              <a:rPr lang="en-US" dirty="0"/>
              <a:t>car</a:t>
            </a:r>
          </a:p>
          <a:p>
            <a:pPr lvl="1"/>
            <a:r>
              <a:rPr lang="en-US" dirty="0"/>
              <a:t>effects</a:t>
            </a:r>
          </a:p>
          <a:p>
            <a:pPr lvl="1"/>
            <a:r>
              <a:rPr lang="en-US" dirty="0" err="1"/>
              <a:t>heplots</a:t>
            </a:r>
            <a:endParaRPr lang="en-US" dirty="0"/>
          </a:p>
          <a:p>
            <a:pPr lvl="1"/>
            <a:r>
              <a:rPr lang="en-US" dirty="0" err="1"/>
              <a:t>candisc</a:t>
            </a:r>
            <a:endParaRPr lang="en-US" dirty="0"/>
          </a:p>
          <a:p>
            <a:pPr lvl="1"/>
            <a:r>
              <a:rPr lang="en-US" dirty="0" err="1"/>
              <a:t>visreg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3</a:t>
            </a:fld>
            <a:endParaRPr lang="en-US"/>
          </a:p>
        </p:txBody>
      </p:sp>
      <p:pic>
        <p:nvPicPr>
          <p:cNvPr id="2050" name="Picture 2" descr="C:\Users\friendly\Dropbox\Documents\SCS\VisMLM-course\fig\logos\car-hex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2" y="3886200"/>
            <a:ext cx="797168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friendly\Dropbox\Documents\SCS\VisMLM-course\fig\logos\effects-hex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2229" y="3886200"/>
            <a:ext cx="789781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friendly\Dropbox\Documents\SCS\VisMLM-course\fig\logos\heplots-logo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4389" y="4895295"/>
            <a:ext cx="789781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friendly\Dropbox\Documents\SCS\VisMLM-course\fig\logos\candisc-logo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111" y="4876800"/>
            <a:ext cx="808016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1034" y="3930162"/>
            <a:ext cx="791873" cy="914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8F25AB7-642B-4860-AC8A-BE605B4CE2B9}"/>
              </a:ext>
            </a:extLst>
          </p:cNvPr>
          <p:cNvSpPr txBox="1"/>
          <p:nvPr/>
        </p:nvSpPr>
        <p:spPr>
          <a:xfrm>
            <a:off x="5410200" y="5334000"/>
            <a:ext cx="30480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 script to install packages: </a:t>
            </a:r>
            <a:r>
              <a:rPr lang="en-US" sz="1400" dirty="0">
                <a:hlinkClick r:id="rId9"/>
              </a:rPr>
              <a:t>https://friendly.github.io/VisMLM-course/R/install-vismlm-pkgs.R</a:t>
            </a:r>
            <a:r>
              <a:rPr lang="en-US" sz="1400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6766411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3832" y="3440106"/>
            <a:ext cx="3576574" cy="295191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Informative scatterplots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30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7200" y="12192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Console" pitchFamily="49" charset="0"/>
              </a:rPr>
              <a:t>car::scatterplot() </a:t>
            </a:r>
            <a:r>
              <a:rPr lang="en-US" dirty="0"/>
              <a:t>provides all these enhancements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736318"/>
            <a:ext cx="6934200" cy="1815882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Lucida Console" pitchFamily="49" charset="0"/>
              </a:rPr>
              <a:t>scatterplot(prestige ~ income, data=Prestige,</a:t>
            </a:r>
          </a:p>
          <a:p>
            <a:r>
              <a:rPr lang="en-US" sz="1400" dirty="0">
                <a:latin typeface="Lucida Console" pitchFamily="49" charset="0"/>
              </a:rPr>
              <a:t>            </a:t>
            </a:r>
            <a:r>
              <a:rPr lang="en-US" sz="1400" dirty="0" err="1">
                <a:latin typeface="Lucida Console" pitchFamily="49" charset="0"/>
              </a:rPr>
              <a:t>pch</a:t>
            </a:r>
            <a:r>
              <a:rPr lang="en-US" sz="1400" dirty="0">
                <a:latin typeface="Lucida Console" pitchFamily="49" charset="0"/>
              </a:rPr>
              <a:t> = 16,</a:t>
            </a:r>
          </a:p>
          <a:p>
            <a:r>
              <a:rPr lang="en-US" sz="1400" dirty="0">
                <a:latin typeface="Lucida Console" pitchFamily="49" charset="0"/>
              </a:rPr>
              <a:t>            </a:t>
            </a:r>
            <a:r>
              <a:rPr lang="en-US" sz="1400" dirty="0" err="1">
                <a:latin typeface="Lucida Console" pitchFamily="49" charset="0"/>
              </a:rPr>
              <a:t>regLine</a:t>
            </a:r>
            <a:r>
              <a:rPr lang="en-US" sz="1400" dirty="0">
                <a:latin typeface="Lucida Console" pitchFamily="49" charset="0"/>
              </a:rPr>
              <a:t> = list(col = "red", </a:t>
            </a:r>
            <a:r>
              <a:rPr lang="en-US" sz="1400" dirty="0" err="1">
                <a:latin typeface="Lucida Console" pitchFamily="49" charset="0"/>
              </a:rPr>
              <a:t>lwd</a:t>
            </a:r>
            <a:r>
              <a:rPr lang="en-US" sz="1400" dirty="0">
                <a:latin typeface="Lucida Console" pitchFamily="49" charset="0"/>
              </a:rPr>
              <a:t>=3),</a:t>
            </a:r>
          </a:p>
          <a:p>
            <a:r>
              <a:rPr lang="en-US" sz="1400" dirty="0">
                <a:latin typeface="Lucida Console" pitchFamily="49" charset="0"/>
              </a:rPr>
              <a:t>            smooth = list(smoother=</a:t>
            </a:r>
            <a:r>
              <a:rPr lang="en-US" sz="1400" dirty="0" err="1">
                <a:latin typeface="Lucida Console" pitchFamily="49" charset="0"/>
              </a:rPr>
              <a:t>loessLine</a:t>
            </a:r>
            <a:r>
              <a:rPr lang="en-US" sz="1400" dirty="0">
                <a:latin typeface="Lucida Console" pitchFamily="49" charset="0"/>
              </a:rPr>
              <a:t>,</a:t>
            </a:r>
          </a:p>
          <a:p>
            <a:r>
              <a:rPr lang="en-US" sz="1400" dirty="0">
                <a:latin typeface="Lucida Console" pitchFamily="49" charset="0"/>
              </a:rPr>
              <a:t>                          </a:t>
            </a:r>
            <a:r>
              <a:rPr lang="en-US" sz="1400" dirty="0" err="1">
                <a:latin typeface="Lucida Console" pitchFamily="49" charset="0"/>
              </a:rPr>
              <a:t>lty.smooth</a:t>
            </a:r>
            <a:r>
              <a:rPr lang="en-US" sz="1400" dirty="0">
                <a:latin typeface="Lucida Console" pitchFamily="49" charset="0"/>
              </a:rPr>
              <a:t> = 1, </a:t>
            </a:r>
            <a:r>
              <a:rPr lang="en-US" sz="1400" dirty="0" err="1">
                <a:latin typeface="Lucida Console" pitchFamily="49" charset="0"/>
              </a:rPr>
              <a:t>col.smooth</a:t>
            </a:r>
            <a:r>
              <a:rPr lang="en-US" sz="1400" dirty="0">
                <a:latin typeface="Lucida Console" pitchFamily="49" charset="0"/>
              </a:rPr>
              <a:t> = "black", </a:t>
            </a:r>
          </a:p>
          <a:p>
            <a:r>
              <a:rPr lang="en-US" sz="1400" dirty="0">
                <a:latin typeface="Lucida Console" pitchFamily="49" charset="0"/>
              </a:rPr>
              <a:t>                          </a:t>
            </a:r>
            <a:r>
              <a:rPr lang="en-US" sz="1400" dirty="0" err="1">
                <a:latin typeface="Lucida Console" pitchFamily="49" charset="0"/>
              </a:rPr>
              <a:t>lwd.smooth</a:t>
            </a:r>
            <a:r>
              <a:rPr lang="en-US" sz="1400" dirty="0">
                <a:latin typeface="Lucida Console" pitchFamily="49" charset="0"/>
              </a:rPr>
              <a:t>=3, </a:t>
            </a:r>
            <a:r>
              <a:rPr lang="en-US" sz="1400" dirty="0" err="1">
                <a:latin typeface="Lucida Console" pitchFamily="49" charset="0"/>
              </a:rPr>
              <a:t>col.var</a:t>
            </a:r>
            <a:r>
              <a:rPr lang="en-US" sz="1400" dirty="0">
                <a:latin typeface="Lucida Console" pitchFamily="49" charset="0"/>
              </a:rPr>
              <a:t> = "</a:t>
            </a:r>
            <a:r>
              <a:rPr lang="en-US" sz="1400" dirty="0" err="1">
                <a:latin typeface="Lucida Console" pitchFamily="49" charset="0"/>
              </a:rPr>
              <a:t>darkgreen</a:t>
            </a:r>
            <a:r>
              <a:rPr lang="en-US" sz="1400" dirty="0">
                <a:latin typeface="Lucida Console" pitchFamily="49" charset="0"/>
              </a:rPr>
              <a:t>"),</a:t>
            </a:r>
          </a:p>
          <a:p>
            <a:r>
              <a:rPr lang="en-US" sz="1400" dirty="0">
                <a:latin typeface="Lucida Console" pitchFamily="49" charset="0"/>
              </a:rPr>
              <a:t>            ellipse = list(levels = 0.68),</a:t>
            </a:r>
          </a:p>
          <a:p>
            <a:r>
              <a:rPr lang="en-US" sz="1400" dirty="0">
                <a:latin typeface="Lucida Console" pitchFamily="49" charset="0"/>
              </a:rPr>
              <a:t>            id = list(n=4, col="black", </a:t>
            </a:r>
            <a:r>
              <a:rPr lang="en-US" sz="1400" dirty="0" err="1">
                <a:latin typeface="Lucida Console" pitchFamily="49" charset="0"/>
              </a:rPr>
              <a:t>cex</a:t>
            </a:r>
            <a:r>
              <a:rPr lang="en-US" sz="1400" dirty="0">
                <a:latin typeface="Lucida Console" pitchFamily="49" charset="0"/>
              </a:rPr>
              <a:t>=1.2))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3962400"/>
            <a:ext cx="41148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Skewed distribution of income &amp; non-linear relation suggest need for a transformation</a:t>
            </a:r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Arrow rule</a:t>
            </a:r>
            <a:r>
              <a:rPr lang="en-US" dirty="0"/>
              <a:t>: move on the scale of powers in direction of the bulge</a:t>
            </a:r>
          </a:p>
          <a:p>
            <a:r>
              <a:rPr lang="en-US" dirty="0"/>
              <a:t>e.g.:   x </a:t>
            </a:r>
            <a:r>
              <a:rPr lang="en-US" dirty="0">
                <a:sym typeface="Symbol" panose="05050102010706020507" pitchFamily="18" charset="2"/>
              </a:rPr>
              <a:t></a:t>
            </a:r>
            <a:r>
              <a:rPr lang="en-US" dirty="0"/>
              <a:t>   sqrt(income) or log(income) 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flipH="1" flipV="1">
            <a:off x="6781800" y="3962400"/>
            <a:ext cx="1219200" cy="1143000"/>
          </a:xfrm>
          <a:prstGeom prst="straightConnector1">
            <a:avLst/>
          </a:prstGeom>
          <a:ln w="3175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5690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6298FC3-E5A3-41C1-A24E-08D21F9361DA}"/>
              </a:ext>
            </a:extLst>
          </p:cNvPr>
          <p:cNvSpPr txBox="1"/>
          <p:nvPr/>
        </p:nvSpPr>
        <p:spPr>
          <a:xfrm>
            <a:off x="457200" y="1219200"/>
            <a:ext cx="8229600" cy="2554545"/>
          </a:xfrm>
          <a:prstGeom prst="rect">
            <a:avLst/>
          </a:prstGeom>
          <a:solidFill>
            <a:srgbClr val="FFFF00">
              <a:alpha val="2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600" dirty="0" err="1"/>
              <a:t>ggplot</a:t>
            </a:r>
            <a:r>
              <a:rPr lang="en-US" sz="1600" dirty="0"/>
              <a:t>(data=Prestige, </a:t>
            </a:r>
          </a:p>
          <a:p>
            <a:r>
              <a:rPr lang="en-US" sz="1600" dirty="0"/>
              <a:t>       </a:t>
            </a:r>
            <a:r>
              <a:rPr lang="en-US" sz="1600" dirty="0" err="1"/>
              <a:t>aes</a:t>
            </a:r>
            <a:r>
              <a:rPr lang="en-US" sz="1600" dirty="0"/>
              <a:t>(x = income, y = prestige)) +</a:t>
            </a:r>
          </a:p>
          <a:p>
            <a:r>
              <a:rPr lang="en-US" sz="1600" dirty="0"/>
              <a:t>  </a:t>
            </a:r>
            <a:r>
              <a:rPr lang="en-US" sz="1600" dirty="0" err="1"/>
              <a:t>geom_point</a:t>
            </a:r>
            <a:r>
              <a:rPr lang="en-US" sz="1600" dirty="0"/>
              <a:t>(size=2) +</a:t>
            </a:r>
          </a:p>
          <a:p>
            <a:r>
              <a:rPr lang="en-US" sz="1600" dirty="0"/>
              <a:t>  </a:t>
            </a:r>
            <a:r>
              <a:rPr lang="en-US" sz="1600" dirty="0" err="1"/>
              <a:t>geom_smooth</a:t>
            </a:r>
            <a:r>
              <a:rPr lang="en-US" sz="1600" dirty="0"/>
              <a:t>(method = "</a:t>
            </a:r>
            <a:r>
              <a:rPr lang="en-US" sz="1600" dirty="0" err="1"/>
              <a:t>lm</a:t>
            </a:r>
            <a:r>
              <a:rPr lang="en-US" sz="1600" dirty="0"/>
              <a:t>", color = "red", se=FALSE, size=2) +</a:t>
            </a:r>
          </a:p>
          <a:p>
            <a:r>
              <a:rPr lang="en-US" sz="1600" dirty="0"/>
              <a:t>  </a:t>
            </a:r>
            <a:r>
              <a:rPr lang="en-US" sz="1600" dirty="0" err="1"/>
              <a:t>geom_smooth</a:t>
            </a:r>
            <a:r>
              <a:rPr lang="en-US" sz="1600" dirty="0"/>
              <a:t>(method = "loess", color = "blue", size = 2, fill="blue", alpha=0.1) +</a:t>
            </a:r>
          </a:p>
          <a:p>
            <a:r>
              <a:rPr lang="en-US" sz="1600" dirty="0"/>
              <a:t>  </a:t>
            </a:r>
            <a:r>
              <a:rPr lang="en-US" sz="1600" dirty="0" err="1"/>
              <a:t>stat_ellipse</a:t>
            </a:r>
            <a:r>
              <a:rPr lang="en-US" sz="1600" dirty="0"/>
              <a:t>(</a:t>
            </a:r>
            <a:r>
              <a:rPr lang="en-US" sz="1600" dirty="0" err="1"/>
              <a:t>geom</a:t>
            </a:r>
            <a:r>
              <a:rPr lang="en-US" sz="1600" dirty="0"/>
              <a:t> = "polygon", alpha = 0.2, color = "green3") +</a:t>
            </a:r>
          </a:p>
          <a:p>
            <a:r>
              <a:rPr lang="en-US" sz="1600" dirty="0"/>
              <a:t>  </a:t>
            </a:r>
            <a:r>
              <a:rPr lang="en-US" sz="1600" dirty="0" err="1"/>
              <a:t>geom_text</a:t>
            </a:r>
            <a:r>
              <a:rPr lang="en-US" sz="1600" dirty="0"/>
              <a:t>(</a:t>
            </a:r>
            <a:r>
              <a:rPr lang="en-US" sz="1600" dirty="0" err="1"/>
              <a:t>aes</a:t>
            </a:r>
            <a:r>
              <a:rPr lang="en-US" sz="1600" dirty="0"/>
              <a:t>(label=</a:t>
            </a:r>
            <a:r>
              <a:rPr lang="en-US" sz="1600" dirty="0" err="1"/>
              <a:t>ifelse</a:t>
            </a:r>
            <a:r>
              <a:rPr lang="en-US" sz="1600" dirty="0"/>
              <a:t>(income&gt;18000,                          </a:t>
            </a:r>
            <a:r>
              <a:rPr lang="en-US" sz="1600" dirty="0">
                <a:solidFill>
                  <a:srgbClr val="00B050"/>
                </a:solidFill>
              </a:rPr>
              <a:t># select points to label (kludge!)</a:t>
            </a:r>
          </a:p>
          <a:p>
            <a:r>
              <a:rPr lang="en-US" sz="1600" dirty="0"/>
              <a:t>                                                    </a:t>
            </a:r>
            <a:r>
              <a:rPr lang="en-US" sz="1600" dirty="0" err="1"/>
              <a:t>as.character</a:t>
            </a:r>
            <a:r>
              <a:rPr lang="en-US" sz="1600" dirty="0"/>
              <a:t>(</a:t>
            </a:r>
            <a:r>
              <a:rPr lang="en-US" sz="1600" dirty="0" err="1"/>
              <a:t>row.names</a:t>
            </a:r>
            <a:r>
              <a:rPr lang="en-US" sz="1600" dirty="0"/>
              <a:t>(Prestige)),'')), </a:t>
            </a:r>
          </a:p>
          <a:p>
            <a:r>
              <a:rPr lang="en-US" sz="1600" dirty="0"/>
              <a:t>                        </a:t>
            </a:r>
            <a:r>
              <a:rPr lang="en-US" sz="1600" dirty="0" err="1"/>
              <a:t>hjust</a:t>
            </a:r>
            <a:r>
              <a:rPr lang="en-US" sz="1600" dirty="0"/>
              <a:t>=1, </a:t>
            </a:r>
            <a:r>
              <a:rPr lang="en-US" sz="1600" dirty="0" err="1"/>
              <a:t>vjust</a:t>
            </a:r>
            <a:r>
              <a:rPr lang="en-US" sz="1600" dirty="0"/>
              <a:t>=0) +</a:t>
            </a:r>
          </a:p>
          <a:p>
            <a:r>
              <a:rPr lang="en-US" sz="1600" dirty="0"/>
              <a:t>  </a:t>
            </a:r>
            <a:r>
              <a:rPr lang="en-US" sz="1600" dirty="0" err="1"/>
              <a:t>theme_bw</a:t>
            </a:r>
            <a:r>
              <a:rPr lang="en-US" sz="1600" dirty="0"/>
              <a:t>(</a:t>
            </a:r>
            <a:r>
              <a:rPr lang="en-US" sz="1600" dirty="0" err="1"/>
              <a:t>base_size</a:t>
            </a:r>
            <a:r>
              <a:rPr lang="en-US" sz="1600" dirty="0"/>
              <a:t> = 18)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C1388A-1CEE-40FF-B2A4-3A2169B2A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same, with ggplot2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009B09D-A255-4912-B47F-3ADB13003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31</a:t>
            </a:fld>
            <a:endParaRPr lang="en-US"/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F5811FDC-EF95-4F04-9B53-B23A115A70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3813747"/>
            <a:ext cx="4024789" cy="290772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8D9C6FE-844B-45A6-A9A4-8B65981B5B33}"/>
              </a:ext>
            </a:extLst>
          </p:cNvPr>
          <p:cNvSpPr txBox="1"/>
          <p:nvPr/>
        </p:nvSpPr>
        <p:spPr>
          <a:xfrm>
            <a:off x="533400" y="4343400"/>
            <a:ext cx="3505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You can do the same with ggplot2, but it takes more steps to duplicate that plot</a:t>
            </a:r>
          </a:p>
          <a:p>
            <a:endParaRPr lang="en-US" dirty="0"/>
          </a:p>
          <a:p>
            <a:r>
              <a:rPr lang="en-US" dirty="0"/>
              <a:t>Each layer needs a </a:t>
            </a:r>
            <a:r>
              <a:rPr lang="en-US" dirty="0" err="1"/>
              <a:t>geom</a:t>
            </a:r>
            <a:r>
              <a:rPr lang="en-US" dirty="0"/>
              <a:t>_ or stat_</a:t>
            </a:r>
          </a:p>
        </p:txBody>
      </p:sp>
    </p:spTree>
    <p:extLst>
      <p:ext uri="{BB962C8B-B14F-4D97-AF65-F5344CB8AC3E}">
        <p14:creationId xmlns:p14="http://schemas.microsoft.com/office/powerpoint/2010/main" val="18953505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2133600"/>
            <a:ext cx="5262510" cy="4343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Try log(income)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32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57200" y="1266538"/>
            <a:ext cx="5334000" cy="1169551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Lucida Console" pitchFamily="49" charset="0"/>
              </a:rPr>
              <a:t>scatterplot(prestige ~ income, data=Prestige, </a:t>
            </a:r>
          </a:p>
          <a:p>
            <a:r>
              <a:rPr lang="en-US" sz="1400" dirty="0">
                <a:latin typeface="Lucida Console" pitchFamily="49" charset="0"/>
              </a:rPr>
              <a:t>            </a:t>
            </a:r>
            <a:r>
              <a:rPr lang="en-US" sz="1400" dirty="0">
                <a:solidFill>
                  <a:srgbClr val="FF0000"/>
                </a:solidFill>
                <a:latin typeface="Lucida Console" pitchFamily="49" charset="0"/>
              </a:rPr>
              <a:t>log = "x",       </a:t>
            </a:r>
            <a:r>
              <a:rPr lang="en-US" sz="1400" dirty="0">
                <a:solidFill>
                  <a:srgbClr val="00B050"/>
                </a:solidFill>
                <a:latin typeface="Lucida Console" pitchFamily="49" charset="0"/>
              </a:rPr>
              <a:t># plot on log scale</a:t>
            </a:r>
          </a:p>
          <a:p>
            <a:r>
              <a:rPr lang="en-US" sz="1400" dirty="0">
                <a:latin typeface="Lucida Console" pitchFamily="49" charset="0"/>
              </a:rPr>
              <a:t>            </a:t>
            </a:r>
            <a:r>
              <a:rPr lang="en-US" sz="1400" dirty="0" err="1">
                <a:latin typeface="Lucida Console" pitchFamily="49" charset="0"/>
              </a:rPr>
              <a:t>pch</a:t>
            </a:r>
            <a:r>
              <a:rPr lang="en-US" sz="1400" dirty="0">
                <a:latin typeface="Lucida Console" pitchFamily="49" charset="0"/>
              </a:rPr>
              <a:t> = 16,</a:t>
            </a:r>
          </a:p>
          <a:p>
            <a:r>
              <a:rPr lang="en-US" sz="1400" dirty="0">
                <a:latin typeface="Lucida Console" pitchFamily="49" charset="0"/>
              </a:rPr>
              <a:t>            </a:t>
            </a:r>
            <a:r>
              <a:rPr lang="en-US" sz="1400" dirty="0" err="1">
                <a:latin typeface="Lucida Console" pitchFamily="49" charset="0"/>
              </a:rPr>
              <a:t>regLine</a:t>
            </a:r>
            <a:r>
              <a:rPr lang="en-US" sz="1400" dirty="0">
                <a:latin typeface="Lucida Console" pitchFamily="49" charset="0"/>
              </a:rPr>
              <a:t> = list(col = "red", </a:t>
            </a:r>
            <a:r>
              <a:rPr lang="en-US" sz="1400" dirty="0" err="1">
                <a:latin typeface="Lucida Console" pitchFamily="49" charset="0"/>
              </a:rPr>
              <a:t>lwd</a:t>
            </a:r>
            <a:r>
              <a:rPr lang="en-US" sz="1400" dirty="0">
                <a:latin typeface="Lucida Console" pitchFamily="49" charset="0"/>
              </a:rPr>
              <a:t>=3),</a:t>
            </a:r>
          </a:p>
          <a:p>
            <a:r>
              <a:rPr lang="en-US" sz="1400" dirty="0">
                <a:latin typeface="Lucida Console" pitchFamily="49" charset="0"/>
              </a:rPr>
              <a:t>            … 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2716163"/>
            <a:ext cx="26670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Income now ~ symmetric</a:t>
            </a:r>
          </a:p>
          <a:p>
            <a:endParaRPr lang="en-US" dirty="0"/>
          </a:p>
          <a:p>
            <a:r>
              <a:rPr lang="en-US" dirty="0"/>
              <a:t>Relation closer to linear</a:t>
            </a:r>
          </a:p>
          <a:p>
            <a:endParaRPr lang="en-US" dirty="0"/>
          </a:p>
          <a:p>
            <a:r>
              <a:rPr lang="en-US" dirty="0"/>
              <a:t>log(income): interpret as effect of a </a:t>
            </a:r>
            <a:r>
              <a:rPr lang="en-US" dirty="0">
                <a:solidFill>
                  <a:srgbClr val="FF0000"/>
                </a:solidFill>
              </a:rPr>
              <a:t>multiple</a:t>
            </a:r>
          </a:p>
          <a:p>
            <a:r>
              <a:rPr lang="en-US" dirty="0"/>
              <a:t>E.g., using log2(income)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57749AF-3251-471D-ADC9-8EEA270865D5}"/>
              </a:ext>
            </a:extLst>
          </p:cNvPr>
          <p:cNvSpPr txBox="1"/>
          <p:nvPr/>
        </p:nvSpPr>
        <p:spPr>
          <a:xfrm>
            <a:off x="518652" y="4874161"/>
            <a:ext cx="2667000" cy="738664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da-DK" sz="1400" dirty="0"/>
              <a:t>&gt; coef(mod_log)</a:t>
            </a:r>
          </a:p>
          <a:p>
            <a:r>
              <a:rPr lang="da-DK" sz="1400" dirty="0"/>
              <a:t> (Intercept) log2(income) </a:t>
            </a:r>
          </a:p>
          <a:p>
            <a:r>
              <a:rPr lang="da-DK" sz="1400" dirty="0"/>
              <a:t>      -139.9         14.9</a:t>
            </a:r>
            <a:endParaRPr lang="en-US" sz="1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D4615E6-5478-4EE4-83BB-1608527CE3DD}"/>
              </a:ext>
            </a:extLst>
          </p:cNvPr>
          <p:cNvSpPr txBox="1"/>
          <p:nvPr/>
        </p:nvSpPr>
        <p:spPr>
          <a:xfrm>
            <a:off x="518652" y="5776454"/>
            <a:ext cx="3062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 * income -&gt; prestige </a:t>
            </a:r>
            <a:r>
              <a:rPr lang="en-US" dirty="0">
                <a:sym typeface="Symbol" panose="05050102010706020507" pitchFamily="18" charset="2"/>
              </a:rPr>
              <a:t> 14.9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41474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Stratify by type?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2314862"/>
            <a:ext cx="5262510" cy="43434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33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57200" y="1295400"/>
            <a:ext cx="8382000" cy="1323439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Console" pitchFamily="49" charset="0"/>
              </a:rPr>
              <a:t>scatterplot(</a:t>
            </a:r>
            <a:r>
              <a:rPr lang="en-US" sz="1600" dirty="0">
                <a:solidFill>
                  <a:srgbClr val="FF0000"/>
                </a:solidFill>
                <a:latin typeface="Lucida Console" pitchFamily="49" charset="0"/>
              </a:rPr>
              <a:t>prestige ~ income | type</a:t>
            </a:r>
            <a:r>
              <a:rPr lang="en-US" sz="1600" dirty="0">
                <a:latin typeface="Lucida Console" pitchFamily="49" charset="0"/>
              </a:rPr>
              <a:t>, data=Prestige,</a:t>
            </a:r>
          </a:p>
          <a:p>
            <a:r>
              <a:rPr lang="en-US" sz="1600" dirty="0">
                <a:latin typeface="Lucida Console" pitchFamily="49" charset="0"/>
              </a:rPr>
              <a:t>      col = c("blue", "red", "</a:t>
            </a:r>
            <a:r>
              <a:rPr lang="en-US" sz="1600" dirty="0" err="1">
                <a:latin typeface="Lucida Console" pitchFamily="49" charset="0"/>
              </a:rPr>
              <a:t>darkgreen</a:t>
            </a:r>
            <a:r>
              <a:rPr lang="en-US" sz="1600" dirty="0">
                <a:latin typeface="Lucida Console" pitchFamily="49" charset="0"/>
              </a:rPr>
              <a:t>"),</a:t>
            </a:r>
          </a:p>
          <a:p>
            <a:r>
              <a:rPr lang="en-US" sz="1600" dirty="0">
                <a:latin typeface="Lucida Console" pitchFamily="49" charset="0"/>
              </a:rPr>
              <a:t>      </a:t>
            </a:r>
            <a:r>
              <a:rPr lang="en-US" sz="1600" dirty="0" err="1">
                <a:latin typeface="Lucida Console" pitchFamily="49" charset="0"/>
              </a:rPr>
              <a:t>pch</a:t>
            </a:r>
            <a:r>
              <a:rPr lang="en-US" sz="1600" dirty="0">
                <a:latin typeface="Lucida Console" pitchFamily="49" charset="0"/>
              </a:rPr>
              <a:t> = 15:17,</a:t>
            </a:r>
          </a:p>
          <a:p>
            <a:r>
              <a:rPr lang="en-US" sz="1600" dirty="0">
                <a:latin typeface="Lucida Console" pitchFamily="49" charset="0"/>
              </a:rPr>
              <a:t>      legend = list(</a:t>
            </a:r>
            <a:r>
              <a:rPr lang="en-US" sz="1600" dirty="0" err="1">
                <a:latin typeface="Lucida Console" pitchFamily="49" charset="0"/>
              </a:rPr>
              <a:t>coords</a:t>
            </a:r>
            <a:r>
              <a:rPr lang="en-US" sz="1600" dirty="0">
                <a:latin typeface="Lucida Console" pitchFamily="49" charset="0"/>
              </a:rPr>
              <a:t>="</a:t>
            </a:r>
            <a:r>
              <a:rPr lang="en-US" sz="1600" dirty="0" err="1">
                <a:latin typeface="Lucida Console" pitchFamily="49" charset="0"/>
              </a:rPr>
              <a:t>bottomright</a:t>
            </a:r>
            <a:r>
              <a:rPr lang="en-US" sz="1600" dirty="0">
                <a:latin typeface="Lucida Console" pitchFamily="49" charset="0"/>
              </a:rPr>
              <a:t>"),</a:t>
            </a:r>
          </a:p>
          <a:p>
            <a:r>
              <a:rPr lang="en-US" sz="1600" dirty="0">
                <a:latin typeface="Lucida Console" pitchFamily="49" charset="0"/>
              </a:rPr>
              <a:t>      smooth=list(smoother=</a:t>
            </a:r>
            <a:r>
              <a:rPr lang="en-US" sz="1600" dirty="0" err="1">
                <a:latin typeface="Lucida Console" pitchFamily="49" charset="0"/>
              </a:rPr>
              <a:t>loessLine</a:t>
            </a:r>
            <a:r>
              <a:rPr lang="en-US" sz="1600" dirty="0">
                <a:latin typeface="Lucida Console" pitchFamily="49" charset="0"/>
              </a:rPr>
              <a:t>, </a:t>
            </a:r>
            <a:r>
              <a:rPr lang="en-US" sz="1600" dirty="0" err="1">
                <a:latin typeface="Lucida Console" pitchFamily="49" charset="0"/>
              </a:rPr>
              <a:t>var</a:t>
            </a:r>
            <a:r>
              <a:rPr lang="en-US" sz="1600" dirty="0">
                <a:latin typeface="Lucida Console" pitchFamily="49" charset="0"/>
              </a:rPr>
              <a:t>=FALSE, span=1, </a:t>
            </a:r>
            <a:r>
              <a:rPr lang="en-US" sz="1600" dirty="0" err="1">
                <a:latin typeface="Lucida Console" pitchFamily="49" charset="0"/>
              </a:rPr>
              <a:t>lwd</a:t>
            </a:r>
            <a:r>
              <a:rPr lang="en-US" sz="1600" dirty="0">
                <a:latin typeface="Lucida Console" pitchFamily="49" charset="0"/>
              </a:rPr>
              <a:t>=4))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124200"/>
            <a:ext cx="31242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Formula: </a:t>
            </a:r>
            <a:r>
              <a:rPr lang="en-US" dirty="0">
                <a:solidFill>
                  <a:srgbClr val="FF0000"/>
                </a:solidFill>
              </a:rPr>
              <a:t>| type </a:t>
            </a:r>
            <a:r>
              <a:rPr lang="en-US" dirty="0">
                <a:sym typeface="Symbol"/>
              </a:rPr>
              <a:t> “given type”</a:t>
            </a:r>
            <a:endParaRPr lang="en-US" dirty="0"/>
          </a:p>
          <a:p>
            <a:endParaRPr lang="en-US" dirty="0"/>
          </a:p>
          <a:p>
            <a:r>
              <a:rPr lang="en-US" dirty="0"/>
              <a:t>Different slopes: </a:t>
            </a:r>
            <a:r>
              <a:rPr lang="en-US" dirty="0">
                <a:solidFill>
                  <a:srgbClr val="FF0000"/>
                </a:solidFill>
              </a:rPr>
              <a:t>interaction</a:t>
            </a:r>
            <a:r>
              <a:rPr lang="en-US" dirty="0"/>
              <a:t> of income * type</a:t>
            </a:r>
          </a:p>
          <a:p>
            <a:endParaRPr lang="en-US" dirty="0"/>
          </a:p>
          <a:p>
            <a:r>
              <a:rPr lang="en-US" dirty="0"/>
              <a:t>Provides another explanation of the non-linear relation</a:t>
            </a:r>
          </a:p>
          <a:p>
            <a:endParaRPr lang="en-US" dirty="0"/>
          </a:p>
          <a:p>
            <a:r>
              <a:rPr lang="en-US" dirty="0"/>
              <a:t>This may be a new finding!</a:t>
            </a:r>
          </a:p>
        </p:txBody>
      </p:sp>
    </p:spTree>
    <p:extLst>
      <p:ext uri="{BB962C8B-B14F-4D97-AF65-F5344CB8AC3E}">
        <p14:creationId xmlns:p14="http://schemas.microsoft.com/office/powerpoint/2010/main" val="28945200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11ACC734-AEF9-4E3D-9966-8213E58067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369" y="3481297"/>
            <a:ext cx="4484956" cy="324017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E6F6AB1-BFC2-4017-AC0D-22D094DC2F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ggplot2 version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98463E4-330B-4D26-B75F-D05679D755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34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024818-D5A6-47DF-8921-733597271B04}"/>
              </a:ext>
            </a:extLst>
          </p:cNvPr>
          <p:cNvSpPr txBox="1"/>
          <p:nvPr/>
        </p:nvSpPr>
        <p:spPr>
          <a:xfrm>
            <a:off x="457200" y="1219200"/>
            <a:ext cx="8229600" cy="1754326"/>
          </a:xfrm>
          <a:prstGeom prst="rect">
            <a:avLst/>
          </a:prstGeom>
          <a:solidFill>
            <a:srgbClr val="FFFF00">
              <a:alpha val="2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ggplot</a:t>
            </a:r>
            <a:r>
              <a:rPr lang="en-US" dirty="0"/>
              <a:t>(data=subset(Prestige, !is.na(type)), </a:t>
            </a:r>
          </a:p>
          <a:p>
            <a:r>
              <a:rPr lang="en-US" dirty="0"/>
              <a:t>       </a:t>
            </a:r>
            <a:r>
              <a:rPr lang="en-US" dirty="0" err="1"/>
              <a:t>aes</a:t>
            </a:r>
            <a:r>
              <a:rPr lang="en-US" dirty="0"/>
              <a:t>(x = income, y = prestige, </a:t>
            </a:r>
            <a:r>
              <a:rPr lang="en-US" dirty="0">
                <a:solidFill>
                  <a:srgbClr val="FF0000"/>
                </a:solidFill>
              </a:rPr>
              <a:t>color = type, shape=type</a:t>
            </a:r>
            <a:r>
              <a:rPr lang="en-US" dirty="0"/>
              <a:t>)) +</a:t>
            </a:r>
          </a:p>
          <a:p>
            <a:r>
              <a:rPr lang="en-US" dirty="0"/>
              <a:t>  </a:t>
            </a:r>
            <a:r>
              <a:rPr lang="en-US" dirty="0" err="1"/>
              <a:t>geom_point</a:t>
            </a:r>
            <a:r>
              <a:rPr lang="en-US" dirty="0"/>
              <a:t>(size=2) +</a:t>
            </a:r>
          </a:p>
          <a:p>
            <a:r>
              <a:rPr lang="en-US" dirty="0"/>
              <a:t>  </a:t>
            </a:r>
            <a:r>
              <a:rPr lang="en-US" dirty="0" err="1"/>
              <a:t>geom_smooth</a:t>
            </a:r>
            <a:r>
              <a:rPr lang="en-US" dirty="0"/>
              <a:t>(method = "</a:t>
            </a:r>
            <a:r>
              <a:rPr lang="en-US" dirty="0" err="1"/>
              <a:t>lm</a:t>
            </a:r>
            <a:r>
              <a:rPr lang="en-US" dirty="0"/>
              <a:t>", se=FALSE, size=2) +</a:t>
            </a:r>
          </a:p>
          <a:p>
            <a:r>
              <a:rPr lang="en-US" dirty="0"/>
              <a:t>  </a:t>
            </a:r>
            <a:r>
              <a:rPr lang="en-US" dirty="0" err="1"/>
              <a:t>theme_bw</a:t>
            </a:r>
            <a:r>
              <a:rPr lang="en-US" dirty="0"/>
              <a:t>(</a:t>
            </a:r>
            <a:r>
              <a:rPr lang="en-US" dirty="0" err="1"/>
              <a:t>base_size</a:t>
            </a:r>
            <a:r>
              <a:rPr lang="en-US" dirty="0"/>
              <a:t> = 18) +</a:t>
            </a:r>
          </a:p>
          <a:p>
            <a:r>
              <a:rPr lang="en-US" dirty="0"/>
              <a:t>  theme(</a:t>
            </a:r>
            <a:r>
              <a:rPr lang="en-US" dirty="0" err="1"/>
              <a:t>legend.position</a:t>
            </a:r>
            <a:r>
              <a:rPr lang="en-US" dirty="0"/>
              <a:t> = c(0.87, 0.25))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DC3BAA-0AA4-4D4A-BB61-AB9D0F8B26A1}"/>
              </a:ext>
            </a:extLst>
          </p:cNvPr>
          <p:cNvSpPr txBox="1"/>
          <p:nvPr/>
        </p:nvSpPr>
        <p:spPr>
          <a:xfrm>
            <a:off x="533400" y="3429000"/>
            <a:ext cx="3429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Setting the </a:t>
            </a:r>
            <a:r>
              <a:rPr lang="en-US" dirty="0">
                <a:solidFill>
                  <a:srgbClr val="FF0000"/>
                </a:solidFill>
              </a:rPr>
              <a:t>color</a:t>
            </a:r>
            <a:r>
              <a:rPr lang="en-US" dirty="0"/>
              <a:t> and </a:t>
            </a:r>
            <a:r>
              <a:rPr lang="en-US" dirty="0">
                <a:solidFill>
                  <a:srgbClr val="FF0000"/>
                </a:solidFill>
              </a:rPr>
              <a:t>shape</a:t>
            </a:r>
            <a:r>
              <a:rPr lang="en-US" dirty="0"/>
              <a:t> aesthetics give different symbols and regression lines for each group</a:t>
            </a:r>
          </a:p>
        </p:txBody>
      </p:sp>
    </p:spTree>
    <p:extLst>
      <p:ext uri="{BB962C8B-B14F-4D97-AF65-F5344CB8AC3E}">
        <p14:creationId xmlns:p14="http://schemas.microsoft.com/office/powerpoint/2010/main" val="19163533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00" y="2706214"/>
            <a:ext cx="4153558" cy="4114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Scatterplot matrix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35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57200" y="1073450"/>
            <a:ext cx="5486400" cy="1569660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600" dirty="0" err="1"/>
              <a:t>scatterplotMatrix</a:t>
            </a:r>
            <a:r>
              <a:rPr lang="en-US" sz="1600" dirty="0">
                <a:solidFill>
                  <a:srgbClr val="FF0000"/>
                </a:solidFill>
              </a:rPr>
              <a:t>(~ prestige + education + income + women </a:t>
            </a:r>
            <a:r>
              <a:rPr lang="en-US" sz="1600" dirty="0"/>
              <a:t>,</a:t>
            </a:r>
          </a:p>
          <a:p>
            <a:r>
              <a:rPr lang="en-US" sz="1600" dirty="0"/>
              <a:t>            data=Prestige,</a:t>
            </a:r>
          </a:p>
          <a:p>
            <a:r>
              <a:rPr lang="en-US" sz="1600" dirty="0"/>
              <a:t>             </a:t>
            </a:r>
            <a:r>
              <a:rPr lang="en-US" sz="1600" dirty="0" err="1"/>
              <a:t>regLine</a:t>
            </a:r>
            <a:r>
              <a:rPr lang="en-US" sz="1600" dirty="0"/>
              <a:t> = list(method=lm, </a:t>
            </a:r>
            <a:r>
              <a:rPr lang="en-US" sz="1600" dirty="0" err="1"/>
              <a:t>lty</a:t>
            </a:r>
            <a:r>
              <a:rPr lang="en-US" sz="1600" dirty="0"/>
              <a:t>=1, </a:t>
            </a:r>
            <a:r>
              <a:rPr lang="en-US" sz="1600" dirty="0" err="1"/>
              <a:t>lwd</a:t>
            </a:r>
            <a:r>
              <a:rPr lang="en-US" sz="1600" dirty="0"/>
              <a:t>=2, col="black"),</a:t>
            </a:r>
          </a:p>
          <a:p>
            <a:r>
              <a:rPr lang="en-US" sz="1600" dirty="0"/>
              <a:t>             smooth=list(smoother=</a:t>
            </a:r>
            <a:r>
              <a:rPr lang="en-US" sz="1600" dirty="0" err="1"/>
              <a:t>loessLine</a:t>
            </a:r>
            <a:r>
              <a:rPr lang="en-US" sz="1600" dirty="0"/>
              <a:t>, spread=FALSE,</a:t>
            </a:r>
          </a:p>
          <a:p>
            <a:r>
              <a:rPr lang="en-US" sz="1600" dirty="0"/>
              <a:t>                         </a:t>
            </a:r>
            <a:r>
              <a:rPr lang="en-US" sz="1600" dirty="0" err="1"/>
              <a:t>lty.smooth</a:t>
            </a:r>
            <a:r>
              <a:rPr lang="en-US" sz="1600" dirty="0"/>
              <a:t>=1, </a:t>
            </a:r>
            <a:r>
              <a:rPr lang="en-US" sz="1600" dirty="0" err="1"/>
              <a:t>lwd.smooth</a:t>
            </a:r>
            <a:r>
              <a:rPr lang="en-US" sz="1600" dirty="0"/>
              <a:t>=3, </a:t>
            </a:r>
            <a:r>
              <a:rPr lang="en-US" sz="1600" dirty="0" err="1"/>
              <a:t>col.smooth</a:t>
            </a:r>
            <a:r>
              <a:rPr lang="en-US" sz="1600" dirty="0"/>
              <a:t>="red"),</a:t>
            </a:r>
          </a:p>
          <a:p>
            <a:r>
              <a:rPr lang="en-US" sz="1600" dirty="0"/>
              <a:t>             ellipse=list(levels=0.68, </a:t>
            </a:r>
            <a:r>
              <a:rPr lang="en-US" sz="1600" dirty="0" err="1"/>
              <a:t>fill.alpha</a:t>
            </a:r>
            <a:r>
              <a:rPr lang="en-US" sz="1600" dirty="0"/>
              <a:t>=0.1))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62000" y="3104775"/>
            <a:ext cx="35814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prestige vs. all predictors </a:t>
            </a:r>
          </a:p>
          <a:p>
            <a:endParaRPr lang="en-US" dirty="0"/>
          </a:p>
          <a:p>
            <a:r>
              <a:rPr lang="en-US" dirty="0"/>
              <a:t>diagonal: univariate distributions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income: + skewed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%women: bimodal</a:t>
            </a:r>
          </a:p>
          <a:p>
            <a:endParaRPr lang="en-US" dirty="0"/>
          </a:p>
          <a:p>
            <a:r>
              <a:rPr lang="en-US" dirty="0"/>
              <a:t>off-diagonal: relations among predictors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3429000" y="3276600"/>
            <a:ext cx="1295400" cy="0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B229900-4622-4769-9BD0-B1CCE613C86F}"/>
              </a:ext>
            </a:extLst>
          </p:cNvPr>
          <p:cNvCxnSpPr>
            <a:cxnSpLocks/>
          </p:cNvCxnSpPr>
          <p:nvPr/>
        </p:nvCxnSpPr>
        <p:spPr>
          <a:xfrm>
            <a:off x="5257800" y="3644624"/>
            <a:ext cx="2305379" cy="2242383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4EC9771-48CF-46F0-8252-07C7D438E8A4}"/>
              </a:ext>
            </a:extLst>
          </p:cNvPr>
          <p:cNvCxnSpPr/>
          <p:nvPr/>
        </p:nvCxnSpPr>
        <p:spPr>
          <a:xfrm>
            <a:off x="3733800" y="5029200"/>
            <a:ext cx="2209800" cy="152400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8249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06C978-A434-4EB7-B005-B682F542A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Fit a simple model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5FC791D-C6DF-4669-AD69-942EEA692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36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A21775-806D-4A58-91C0-876EA507A768}"/>
              </a:ext>
            </a:extLst>
          </p:cNvPr>
          <p:cNvSpPr txBox="1"/>
          <p:nvPr/>
        </p:nvSpPr>
        <p:spPr>
          <a:xfrm>
            <a:off x="457200" y="1371600"/>
            <a:ext cx="6248400" cy="2862322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Lucida Console" panose="020B0609040504020204" pitchFamily="49" charset="0"/>
              </a:rPr>
              <a:t>&gt; mod0 &lt;- </a:t>
            </a:r>
            <a:r>
              <a:rPr lang="en-US" sz="1200" dirty="0" err="1">
                <a:latin typeface="Lucida Console" panose="020B0609040504020204" pitchFamily="49" charset="0"/>
              </a:rPr>
              <a:t>lm</a:t>
            </a:r>
            <a:r>
              <a:rPr lang="en-US" sz="1200" dirty="0">
                <a:latin typeface="Lucida Console" panose="020B0609040504020204" pitchFamily="49" charset="0"/>
              </a:rPr>
              <a:t>(prestige ~ </a:t>
            </a:r>
            <a:r>
              <a:rPr lang="en-US" sz="1200" b="1" dirty="0">
                <a:solidFill>
                  <a:srgbClr val="FF0000"/>
                </a:solidFill>
                <a:latin typeface="Lucida Console" panose="020B0609040504020204" pitchFamily="49" charset="0"/>
              </a:rPr>
              <a:t>education + income + women</a:t>
            </a:r>
            <a:r>
              <a:rPr lang="en-US" sz="1200" dirty="0">
                <a:latin typeface="Lucida Console" panose="020B0609040504020204" pitchFamily="49" charset="0"/>
              </a:rPr>
              <a:t>,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+            data=Prestige)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&gt; summary(mod0)</a:t>
            </a:r>
          </a:p>
          <a:p>
            <a:endParaRPr lang="en-US" sz="1200" dirty="0">
              <a:latin typeface="Lucida Console" panose="020B0609040504020204" pitchFamily="49" charset="0"/>
            </a:endParaRPr>
          </a:p>
          <a:p>
            <a:r>
              <a:rPr lang="en-US" sz="1200" dirty="0">
                <a:latin typeface="Lucida Console" panose="020B0609040504020204" pitchFamily="49" charset="0"/>
              </a:rPr>
              <a:t>Coefficients: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  Estimate Std. Error t value </a:t>
            </a:r>
            <a:r>
              <a:rPr lang="en-US" sz="1200" dirty="0" err="1">
                <a:latin typeface="Lucida Console" panose="020B0609040504020204" pitchFamily="49" charset="0"/>
              </a:rPr>
              <a:t>Pr</a:t>
            </a:r>
            <a:r>
              <a:rPr lang="en-US" sz="1200" dirty="0">
                <a:latin typeface="Lucida Console" panose="020B0609040504020204" pitchFamily="49" charset="0"/>
              </a:rPr>
              <a:t>(&gt;|t|)    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(Intercept) -6.7943342  3.2390886  -2.098   0.0385 *  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education    4.1866373  0.3887013  10.771  &lt; 2e-16 ***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income       0.0013136  0.0002778   4.729 7.58e-06 ***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women       -0.0089052  0.0304071  -0.293   0.7702    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---</a:t>
            </a:r>
          </a:p>
          <a:p>
            <a:r>
              <a:rPr lang="en-US" sz="1200" dirty="0" err="1">
                <a:latin typeface="Lucida Console" panose="020B0609040504020204" pitchFamily="49" charset="0"/>
              </a:rPr>
              <a:t>Signif</a:t>
            </a:r>
            <a:r>
              <a:rPr lang="en-US" sz="1200" dirty="0">
                <a:latin typeface="Lucida Console" panose="020B0609040504020204" pitchFamily="49" charset="0"/>
              </a:rPr>
              <a:t>. codes:  0 ‘***’ 0.001 ‘**’ 0.01 ‘*’ 0.05 ‘.’ 0.1 ‘ ’ 1</a:t>
            </a:r>
          </a:p>
          <a:p>
            <a:endParaRPr lang="en-US" sz="1200" dirty="0">
              <a:latin typeface="Lucida Console" panose="020B0609040504020204" pitchFamily="49" charset="0"/>
            </a:endParaRPr>
          </a:p>
          <a:p>
            <a:r>
              <a:rPr lang="en-US" sz="1200" dirty="0">
                <a:latin typeface="Lucida Console" panose="020B0609040504020204" pitchFamily="49" charset="0"/>
              </a:rPr>
              <a:t>Multiple R-squared:  0.7982,	Adjusted R-squared:  0.792 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F-statistic: 129.2 on 3 and 98 DF,  p-value: &lt; 2.2e-16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FC86910-ABE9-4FC3-9C50-B96CF8419B30}"/>
              </a:ext>
            </a:extLst>
          </p:cNvPr>
          <p:cNvSpPr/>
          <p:nvPr/>
        </p:nvSpPr>
        <p:spPr>
          <a:xfrm>
            <a:off x="2362200" y="3733800"/>
            <a:ext cx="723900" cy="3048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75AC9EE-054B-4D03-9794-B2D011D2AE56}"/>
              </a:ext>
            </a:extLst>
          </p:cNvPr>
          <p:cNvCxnSpPr/>
          <p:nvPr/>
        </p:nvCxnSpPr>
        <p:spPr>
          <a:xfrm flipH="1">
            <a:off x="5791200" y="3886200"/>
            <a:ext cx="635285" cy="0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5CF86ED-CE14-4211-89CB-C45B7541685B}"/>
              </a:ext>
            </a:extLst>
          </p:cNvPr>
          <p:cNvSpPr txBox="1"/>
          <p:nvPr/>
        </p:nvSpPr>
        <p:spPr>
          <a:xfrm>
            <a:off x="6781800" y="3733800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Fits very well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786AD04-7664-44AB-B3DA-60A1F8D214F0}"/>
              </a:ext>
            </a:extLst>
          </p:cNvPr>
          <p:cNvSpPr txBox="1"/>
          <p:nvPr/>
        </p:nvSpPr>
        <p:spPr>
          <a:xfrm>
            <a:off x="457200" y="4572000"/>
            <a:ext cx="7924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But this ignores: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nonlinear relation with income: should use log(income)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occupation type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possible interaction of income*type</a:t>
            </a:r>
          </a:p>
        </p:txBody>
      </p:sp>
    </p:spTree>
    <p:extLst>
      <p:ext uri="{BB962C8B-B14F-4D97-AF65-F5344CB8AC3E}">
        <p14:creationId xmlns:p14="http://schemas.microsoft.com/office/powerpoint/2010/main" val="972396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9DBEC7-FE02-49C4-9EFC-1970D1330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Fit a more complex model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42A6D10-BE0C-438F-AA2C-F417E7654C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37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03D9F86-8099-41F3-B254-919042726716}"/>
              </a:ext>
            </a:extLst>
          </p:cNvPr>
          <p:cNvSpPr txBox="1"/>
          <p:nvPr/>
        </p:nvSpPr>
        <p:spPr>
          <a:xfrm>
            <a:off x="457200" y="1295400"/>
            <a:ext cx="6400800" cy="3785652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Lucida Console" panose="020B0609040504020204" pitchFamily="49" charset="0"/>
              </a:rPr>
              <a:t>&gt; mod1 &lt;- </a:t>
            </a:r>
            <a:r>
              <a:rPr lang="en-US" sz="1200" dirty="0" err="1">
                <a:latin typeface="Lucida Console" panose="020B0609040504020204" pitchFamily="49" charset="0"/>
              </a:rPr>
              <a:t>lm</a:t>
            </a:r>
            <a:r>
              <a:rPr lang="en-US" sz="1200" dirty="0">
                <a:latin typeface="Lucida Console" panose="020B0609040504020204" pitchFamily="49" charset="0"/>
              </a:rPr>
              <a:t>(prestige ~ education + women +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+              </a:t>
            </a:r>
            <a:r>
              <a:rPr lang="en-US" sz="1200" b="1" dirty="0">
                <a:solidFill>
                  <a:srgbClr val="FF0000"/>
                </a:solidFill>
                <a:latin typeface="Lucida Console" panose="020B0609040504020204" pitchFamily="49" charset="0"/>
              </a:rPr>
              <a:t>log(income)*type</a:t>
            </a:r>
            <a:r>
              <a:rPr lang="en-US" sz="1200" dirty="0">
                <a:latin typeface="Lucida Console" panose="020B0609040504020204" pitchFamily="49" charset="0"/>
              </a:rPr>
              <a:t>, data=Prestige)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&gt; summary(mod1)</a:t>
            </a:r>
          </a:p>
          <a:p>
            <a:endParaRPr lang="en-US" sz="1200" dirty="0">
              <a:latin typeface="Lucida Console" panose="020B0609040504020204" pitchFamily="49" charset="0"/>
            </a:endParaRPr>
          </a:p>
          <a:p>
            <a:endParaRPr lang="en-US" sz="1200" dirty="0">
              <a:latin typeface="Lucida Console" panose="020B0609040504020204" pitchFamily="49" charset="0"/>
            </a:endParaRPr>
          </a:p>
          <a:p>
            <a:r>
              <a:rPr lang="en-US" sz="1200" dirty="0">
                <a:latin typeface="Lucida Console" panose="020B0609040504020204" pitchFamily="49" charset="0"/>
              </a:rPr>
              <a:t>Coefficients: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           Estimate Std. Error t value </a:t>
            </a:r>
            <a:r>
              <a:rPr lang="en-US" sz="1200" dirty="0" err="1">
                <a:latin typeface="Lucida Console" panose="020B0609040504020204" pitchFamily="49" charset="0"/>
              </a:rPr>
              <a:t>Pr</a:t>
            </a:r>
            <a:r>
              <a:rPr lang="en-US" sz="1200" dirty="0">
                <a:latin typeface="Lucida Console" panose="020B0609040504020204" pitchFamily="49" charset="0"/>
              </a:rPr>
              <a:t>(&gt;|t|)    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(Intercept)          -152.20589   23.24988  -6.547 3.54e-09 ***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education               2.92817    0.58828   4.978 3.08e-06 ***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women                   0.08829    0.03234   2.730  0.00761 ** 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log(income)            18.98191    2.82853   6.711 1.67e-09 ***</a:t>
            </a:r>
          </a:p>
          <a:p>
            <a:r>
              <a:rPr lang="en-US" sz="1200" dirty="0" err="1">
                <a:latin typeface="Lucida Console" panose="020B0609040504020204" pitchFamily="49" charset="0"/>
              </a:rPr>
              <a:t>typeprof</a:t>
            </a:r>
            <a:r>
              <a:rPr lang="en-US" sz="1200" dirty="0">
                <a:latin typeface="Lucida Console" panose="020B0609040504020204" pitchFamily="49" charset="0"/>
              </a:rPr>
              <a:t>               85.26415   30.45819   2.799  0.00626 ** </a:t>
            </a:r>
          </a:p>
          <a:p>
            <a:r>
              <a:rPr lang="en-US" sz="1200" dirty="0" err="1">
                <a:latin typeface="Lucida Console" panose="020B0609040504020204" pitchFamily="49" charset="0"/>
              </a:rPr>
              <a:t>typewc</a:t>
            </a:r>
            <a:r>
              <a:rPr lang="en-US" sz="1200" dirty="0">
                <a:latin typeface="Lucida Console" panose="020B0609040504020204" pitchFamily="49" charset="0"/>
              </a:rPr>
              <a:t>                 29.41334   36.50749   0.806  0.42255    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log(income):</a:t>
            </a:r>
            <a:r>
              <a:rPr lang="en-US" sz="1200" dirty="0" err="1">
                <a:latin typeface="Lucida Console" panose="020B0609040504020204" pitchFamily="49" charset="0"/>
              </a:rPr>
              <a:t>typeprof</a:t>
            </a:r>
            <a:r>
              <a:rPr lang="en-US" sz="1200" dirty="0">
                <a:latin typeface="Lucida Console" panose="020B0609040504020204" pitchFamily="49" charset="0"/>
              </a:rPr>
              <a:t>   -9.01239    3.41020  -2.643  0.00970 ** 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log(income):</a:t>
            </a:r>
            <a:r>
              <a:rPr lang="en-US" sz="1200" dirty="0" err="1">
                <a:latin typeface="Lucida Console" panose="020B0609040504020204" pitchFamily="49" charset="0"/>
              </a:rPr>
              <a:t>typewc</a:t>
            </a:r>
            <a:r>
              <a:rPr lang="en-US" sz="1200" dirty="0">
                <a:latin typeface="Lucida Console" panose="020B0609040504020204" pitchFamily="49" charset="0"/>
              </a:rPr>
              <a:t>     -3.83343    4.26034  -0.900  0.37063    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---</a:t>
            </a:r>
          </a:p>
          <a:p>
            <a:r>
              <a:rPr lang="en-US" sz="1200" dirty="0" err="1">
                <a:latin typeface="Lucida Console" panose="020B0609040504020204" pitchFamily="49" charset="0"/>
              </a:rPr>
              <a:t>Signif</a:t>
            </a:r>
            <a:r>
              <a:rPr lang="en-US" sz="1200" dirty="0">
                <a:latin typeface="Lucida Console" panose="020B0609040504020204" pitchFamily="49" charset="0"/>
              </a:rPr>
              <a:t>. codes:  0 ‘***’ 0.001 ‘**’ 0.01 ‘*’ 0.05 ‘.’ 0.1 ‘ ’ 1</a:t>
            </a:r>
          </a:p>
          <a:p>
            <a:endParaRPr lang="en-US" sz="1200" dirty="0">
              <a:latin typeface="Lucida Console" panose="020B0609040504020204" pitchFamily="49" charset="0"/>
            </a:endParaRPr>
          </a:p>
          <a:p>
            <a:r>
              <a:rPr lang="en-US" sz="1200" dirty="0">
                <a:latin typeface="Lucida Console" panose="020B0609040504020204" pitchFamily="49" charset="0"/>
              </a:rPr>
              <a:t>Multiple R-squared:  0.8751,	Adjusted R-squared:  0.8654 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F-statistic: 90.07 on 7 and 90 DF,  p-value: &lt; 2.2e-16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29B6EF0-303F-46F2-8E91-57464CE043FC}"/>
              </a:ext>
            </a:extLst>
          </p:cNvPr>
          <p:cNvSpPr/>
          <p:nvPr/>
        </p:nvSpPr>
        <p:spPr>
          <a:xfrm>
            <a:off x="2438400" y="4572000"/>
            <a:ext cx="723900" cy="3048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F738302-B08D-4D6D-9734-91DC52743D97}"/>
              </a:ext>
            </a:extLst>
          </p:cNvPr>
          <p:cNvCxnSpPr/>
          <p:nvPr/>
        </p:nvCxnSpPr>
        <p:spPr>
          <a:xfrm flipH="1">
            <a:off x="6019800" y="4724400"/>
            <a:ext cx="635285" cy="0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35344AB5-AF7B-4822-9F28-2CC24ED8D03D}"/>
              </a:ext>
            </a:extLst>
          </p:cNvPr>
          <p:cNvSpPr/>
          <p:nvPr/>
        </p:nvSpPr>
        <p:spPr>
          <a:xfrm>
            <a:off x="6635794" y="4348174"/>
            <a:ext cx="24765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Fits even better!</a:t>
            </a:r>
          </a:p>
          <a:p>
            <a:endParaRPr lang="en-US" dirty="0"/>
          </a:p>
          <a:p>
            <a:r>
              <a:rPr lang="en-US" dirty="0"/>
              <a:t>But how to understand?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C97EA3-3C80-45F2-A929-6AE151250995}"/>
              </a:ext>
            </a:extLst>
          </p:cNvPr>
          <p:cNvSpPr txBox="1"/>
          <p:nvPr/>
        </p:nvSpPr>
        <p:spPr>
          <a:xfrm>
            <a:off x="6400800" y="1371600"/>
            <a:ext cx="2209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add interaction of log income by type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31FB64-6CFB-43F8-B30B-6E58D82A22EE}"/>
              </a:ext>
            </a:extLst>
          </p:cNvPr>
          <p:cNvSpPr txBox="1"/>
          <p:nvPr/>
        </p:nvSpPr>
        <p:spPr>
          <a:xfrm>
            <a:off x="457200" y="5410200"/>
            <a:ext cx="7772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Coefs</a:t>
            </a:r>
            <a:r>
              <a:rPr lang="en-US" sz="1600" dirty="0"/>
              <a:t> for </a:t>
            </a:r>
            <a:r>
              <a:rPr lang="en-US" sz="1600" dirty="0">
                <a:latin typeface="Lucida Console" panose="020B0609040504020204" pitchFamily="49" charset="0"/>
              </a:rPr>
              <a:t>type</a:t>
            </a:r>
            <a:r>
              <a:rPr lang="en-US" sz="1600" dirty="0"/>
              <a:t> compare </a:t>
            </a:r>
            <a:r>
              <a:rPr lang="en-US" sz="1600" dirty="0">
                <a:solidFill>
                  <a:srgbClr val="FF0000"/>
                </a:solidFill>
              </a:rPr>
              <a:t>mean</a:t>
            </a:r>
            <a:r>
              <a:rPr lang="en-US" sz="1600" dirty="0"/>
              <a:t> “</a:t>
            </a:r>
            <a:r>
              <a:rPr lang="en-US" sz="1600" dirty="0" err="1"/>
              <a:t>wc</a:t>
            </a:r>
            <a:r>
              <a:rPr lang="en-US" sz="1600" dirty="0"/>
              <a:t>” and “prof” to “</a:t>
            </a:r>
            <a:r>
              <a:rPr lang="en-US" sz="1600" dirty="0" err="1"/>
              <a:t>bc</a:t>
            </a:r>
            <a:r>
              <a:rPr lang="en-US" sz="1600" dirty="0"/>
              <a:t>”</a:t>
            </a:r>
          </a:p>
          <a:p>
            <a:r>
              <a:rPr lang="en-US" sz="1600" dirty="0" err="1"/>
              <a:t>Coefs</a:t>
            </a:r>
            <a:r>
              <a:rPr lang="en-US" sz="1600" dirty="0"/>
              <a:t> for </a:t>
            </a:r>
            <a:r>
              <a:rPr lang="en-US" sz="1600" dirty="0">
                <a:latin typeface="Lucida Console" panose="020B0609040504020204" pitchFamily="49" charset="0"/>
              </a:rPr>
              <a:t>log(income)*type </a:t>
            </a:r>
            <a:r>
              <a:rPr lang="en-US" sz="1600" dirty="0"/>
              <a:t>compare “</a:t>
            </a:r>
            <a:r>
              <a:rPr lang="en-US" sz="1600" dirty="0" err="1"/>
              <a:t>wc</a:t>
            </a:r>
            <a:r>
              <a:rPr lang="en-US" sz="1600" dirty="0"/>
              <a:t>” and “prof” </a:t>
            </a:r>
            <a:r>
              <a:rPr lang="en-US" sz="1600" dirty="0">
                <a:solidFill>
                  <a:srgbClr val="FF0000"/>
                </a:solidFill>
              </a:rPr>
              <a:t>slopes</a:t>
            </a:r>
            <a:r>
              <a:rPr lang="en-US" sz="1600" dirty="0"/>
              <a:t> with that of “</a:t>
            </a:r>
            <a:r>
              <a:rPr lang="en-US" sz="1600" dirty="0" err="1"/>
              <a:t>bc</a:t>
            </a:r>
            <a:r>
              <a:rPr lang="en-US" sz="1600" dirty="0"/>
              <a:t>”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8828C33-B381-4D79-8C7B-D072B8C88218}"/>
              </a:ext>
            </a:extLst>
          </p:cNvPr>
          <p:cNvCxnSpPr>
            <a:cxnSpLocks/>
          </p:cNvCxnSpPr>
          <p:nvPr/>
        </p:nvCxnSpPr>
        <p:spPr>
          <a:xfrm flipH="1">
            <a:off x="5029200" y="1600200"/>
            <a:ext cx="1219200" cy="0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3721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42A9B9-E90C-8458-D35C-736677DCC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Coefficient plots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0BEA910-DA40-B661-81B3-26CB6AC122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38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13A0AD-4E0C-D68C-48C5-65915CCCCC94}"/>
              </a:ext>
            </a:extLst>
          </p:cNvPr>
          <p:cNvSpPr txBox="1"/>
          <p:nvPr/>
        </p:nvSpPr>
        <p:spPr>
          <a:xfrm>
            <a:off x="381000" y="1143000"/>
            <a:ext cx="83058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Plots of coefficients with CI often more informative than tables, but care is needed</a:t>
            </a:r>
          </a:p>
          <a:p>
            <a:endParaRPr lang="en-US" dirty="0"/>
          </a:p>
          <a:p>
            <a:r>
              <a:rPr lang="en-US" dirty="0"/>
              <a:t>Compare 3 models: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50F3A2-71BA-07AC-58A4-CCA51532A73D}"/>
              </a:ext>
            </a:extLst>
          </p:cNvPr>
          <p:cNvSpPr txBox="1"/>
          <p:nvPr/>
        </p:nvSpPr>
        <p:spPr>
          <a:xfrm>
            <a:off x="457200" y="2219220"/>
            <a:ext cx="8229600" cy="738664"/>
          </a:xfrm>
          <a:prstGeom prst="rect">
            <a:avLst/>
          </a:prstGeom>
          <a:solidFill>
            <a:srgbClr val="FFFF00">
              <a:alpha val="20000"/>
            </a:srgbClr>
          </a:solidFill>
        </p:spPr>
        <p:txBody>
          <a:bodyPr wrap="square" rtlCol="0">
            <a:spAutoFit/>
          </a:bodyPr>
          <a:lstStyle/>
          <a:p>
            <a:r>
              <a:rPr lang="en-CA" sz="1400" dirty="0">
                <a:latin typeface="Lucida Console" panose="020B0609040504020204" pitchFamily="49" charset="0"/>
              </a:rPr>
              <a:t>mod0 &lt;- </a:t>
            </a:r>
            <a:r>
              <a:rPr lang="en-CA" sz="1400" dirty="0" err="1">
                <a:latin typeface="Lucida Console" panose="020B0609040504020204" pitchFamily="49" charset="0"/>
              </a:rPr>
              <a:t>lm</a:t>
            </a:r>
            <a:r>
              <a:rPr lang="en-CA" sz="1400" dirty="0">
                <a:latin typeface="Lucida Console" panose="020B0609040504020204" pitchFamily="49" charset="0"/>
              </a:rPr>
              <a:t>(prestige ~ education + income + women, data=Prestige)</a:t>
            </a:r>
          </a:p>
          <a:p>
            <a:r>
              <a:rPr lang="en-CA" sz="1400" dirty="0">
                <a:latin typeface="Lucida Console" panose="020B0609040504020204" pitchFamily="49" charset="0"/>
              </a:rPr>
              <a:t>mod1 &lt;- </a:t>
            </a:r>
            <a:r>
              <a:rPr lang="en-CA" sz="1400" dirty="0" err="1">
                <a:latin typeface="Lucida Console" panose="020B0609040504020204" pitchFamily="49" charset="0"/>
              </a:rPr>
              <a:t>lm</a:t>
            </a:r>
            <a:r>
              <a:rPr lang="en-CA" sz="1400" dirty="0">
                <a:latin typeface="Lucida Console" panose="020B0609040504020204" pitchFamily="49" charset="0"/>
              </a:rPr>
              <a:t>(prestige ~ education + women + income </a:t>
            </a:r>
            <a:r>
              <a:rPr lang="en-CA" sz="1400" dirty="0">
                <a:solidFill>
                  <a:srgbClr val="FF0000"/>
                </a:solidFill>
                <a:latin typeface="Lucida Console" panose="020B0609040504020204" pitchFamily="49" charset="0"/>
              </a:rPr>
              <a:t>+ type</a:t>
            </a:r>
            <a:r>
              <a:rPr lang="en-CA" sz="1400" dirty="0">
                <a:latin typeface="Lucida Console" panose="020B0609040504020204" pitchFamily="49" charset="0"/>
              </a:rPr>
              <a:t>, data=Prestige)</a:t>
            </a:r>
          </a:p>
          <a:p>
            <a:r>
              <a:rPr lang="en-CA" sz="1400" dirty="0">
                <a:latin typeface="Lucida Console" panose="020B0609040504020204" pitchFamily="49" charset="0"/>
              </a:rPr>
              <a:t>mod2 &lt;- </a:t>
            </a:r>
            <a:r>
              <a:rPr lang="en-CA" sz="1400" dirty="0" err="1">
                <a:latin typeface="Lucida Console" panose="020B0609040504020204" pitchFamily="49" charset="0"/>
              </a:rPr>
              <a:t>lm</a:t>
            </a:r>
            <a:r>
              <a:rPr lang="en-CA" sz="1400" dirty="0">
                <a:latin typeface="Lucida Console" panose="020B0609040504020204" pitchFamily="49" charset="0"/>
              </a:rPr>
              <a:t>(prestige ~ education + women + income </a:t>
            </a:r>
            <a:r>
              <a:rPr lang="en-CA" sz="1400" dirty="0">
                <a:solidFill>
                  <a:srgbClr val="FF0000"/>
                </a:solidFill>
                <a:latin typeface="Lucida Console" panose="020B0609040504020204" pitchFamily="49" charset="0"/>
              </a:rPr>
              <a:t>* type</a:t>
            </a:r>
            <a:r>
              <a:rPr lang="en-CA" sz="1400" dirty="0">
                <a:latin typeface="Lucida Console" panose="020B0609040504020204" pitchFamily="49" charset="0"/>
              </a:rPr>
              <a:t>, data=Prestige)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3E1914-FD5E-EBD4-0B80-E43A020715F7}"/>
              </a:ext>
            </a:extLst>
          </p:cNvPr>
          <p:cNvSpPr txBox="1"/>
          <p:nvPr/>
        </p:nvSpPr>
        <p:spPr>
          <a:xfrm>
            <a:off x="481070" y="4215924"/>
            <a:ext cx="8229600" cy="1569660"/>
          </a:xfrm>
          <a:prstGeom prst="rect">
            <a:avLst/>
          </a:prstGeom>
          <a:solidFill>
            <a:srgbClr val="FFFF00">
              <a:alpha val="20000"/>
            </a:srgbClr>
          </a:solidFill>
        </p:spPr>
        <p:txBody>
          <a:bodyPr wrap="square" rtlCol="0">
            <a:spAutoFit/>
          </a:bodyPr>
          <a:lstStyle/>
          <a:p>
            <a:r>
              <a:rPr lang="en-CA" sz="1600" dirty="0">
                <a:latin typeface="Lucida Console" panose="020B0609040504020204" pitchFamily="49" charset="0"/>
              </a:rPr>
              <a:t>library(</a:t>
            </a:r>
            <a:r>
              <a:rPr lang="en-CA" sz="1600" dirty="0" err="1">
                <a:latin typeface="Lucida Console" panose="020B0609040504020204" pitchFamily="49" charset="0"/>
              </a:rPr>
              <a:t>modelsummary</a:t>
            </a:r>
            <a:r>
              <a:rPr lang="en-CA" sz="1600" dirty="0">
                <a:latin typeface="Lucida Console" panose="020B0609040504020204" pitchFamily="49" charset="0"/>
              </a:rPr>
              <a:t>)</a:t>
            </a:r>
          </a:p>
          <a:p>
            <a:r>
              <a:rPr lang="en-CA" sz="1600" dirty="0">
                <a:latin typeface="Lucida Console" panose="020B0609040504020204" pitchFamily="49" charset="0"/>
              </a:rPr>
              <a:t>models &lt;- list("mod0" = mod0, "mod1" = mod1, "mod2" = mod2) </a:t>
            </a:r>
          </a:p>
          <a:p>
            <a:r>
              <a:rPr lang="en-CA" sz="1600" dirty="0" err="1">
                <a:latin typeface="Lucida Console" panose="020B0609040504020204" pitchFamily="49" charset="0"/>
              </a:rPr>
              <a:t>modelplot</a:t>
            </a:r>
            <a:r>
              <a:rPr lang="en-CA" sz="1600" dirty="0">
                <a:latin typeface="Lucida Console" panose="020B0609040504020204" pitchFamily="49" charset="0"/>
              </a:rPr>
              <a:t>(models,</a:t>
            </a:r>
          </a:p>
          <a:p>
            <a:r>
              <a:rPr lang="en-CA" sz="1600" dirty="0">
                <a:latin typeface="Lucida Console" panose="020B0609040504020204" pitchFamily="49" charset="0"/>
              </a:rPr>
              <a:t>          </a:t>
            </a:r>
            <a:r>
              <a:rPr lang="en-CA" sz="1600" dirty="0" err="1">
                <a:latin typeface="Lucida Console" panose="020B0609040504020204" pitchFamily="49" charset="0"/>
              </a:rPr>
              <a:t>coef_omit</a:t>
            </a:r>
            <a:r>
              <a:rPr lang="en-CA" sz="1600" dirty="0">
                <a:latin typeface="Lucida Console" panose="020B0609040504020204" pitchFamily="49" charset="0"/>
              </a:rPr>
              <a:t>="Intercept", </a:t>
            </a:r>
          </a:p>
          <a:p>
            <a:r>
              <a:rPr lang="en-CA" sz="1600" dirty="0">
                <a:latin typeface="Lucida Console" panose="020B0609040504020204" pitchFamily="49" charset="0"/>
              </a:rPr>
              <a:t>          size=1.3, alpha=0.7) +</a:t>
            </a:r>
          </a:p>
          <a:p>
            <a:r>
              <a:rPr lang="en-CA" sz="1600" dirty="0">
                <a:latin typeface="Lucida Console" panose="020B0609040504020204" pitchFamily="49" charset="0"/>
              </a:rPr>
              <a:t>    labs(title="Raw coefficients") </a:t>
            </a:r>
          </a:p>
        </p:txBody>
      </p:sp>
      <p:pic>
        <p:nvPicPr>
          <p:cNvPr id="8" name="Picture 7" descr="Shape&#10;&#10;Description automatically generated">
            <a:extLst>
              <a:ext uri="{FF2B5EF4-FFF2-40B4-BE49-F238E27FC236}">
                <a16:creationId xmlns:a16="http://schemas.microsoft.com/office/drawing/2014/main" id="{B6847B4C-2328-45C2-A58C-6A1844C7021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6258" y="129699"/>
            <a:ext cx="871063" cy="100584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D55A027-EA8F-4441-9CEA-A690A280E4C0}"/>
              </a:ext>
            </a:extLst>
          </p:cNvPr>
          <p:cNvSpPr txBox="1"/>
          <p:nvPr/>
        </p:nvSpPr>
        <p:spPr>
          <a:xfrm>
            <a:off x="481070" y="3276600"/>
            <a:ext cx="8053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</a:t>
            </a:r>
            <a:r>
              <a:rPr lang="en-US" dirty="0" err="1">
                <a:latin typeface="Lucida Console" panose="020B0609040504020204" pitchFamily="49" charset="0"/>
              </a:rPr>
              <a:t>modelsummary</a:t>
            </a:r>
            <a:r>
              <a:rPr lang="en-US" dirty="0"/>
              <a:t> package gives reasonably nice plots. Feed it a list of models:</a:t>
            </a:r>
          </a:p>
        </p:txBody>
      </p:sp>
    </p:spTree>
    <p:extLst>
      <p:ext uri="{BB962C8B-B14F-4D97-AF65-F5344CB8AC3E}">
        <p14:creationId xmlns:p14="http://schemas.microsoft.com/office/powerpoint/2010/main" val="53966301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5CB16-E7BF-9CB5-CA18-C4CA85240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Coefficient plots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5CA89EA-CCDC-5978-3D42-D5BE28552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39</a:t>
            </a:fld>
            <a:endParaRPr lang="en-US"/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5D9BAA6F-DBAF-3894-C2D4-779602EB21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7451" y="1768833"/>
            <a:ext cx="6559349" cy="4320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723CD73-0F69-EB66-F3F0-AF24ECB4F3D3}"/>
              </a:ext>
            </a:extLst>
          </p:cNvPr>
          <p:cNvSpPr txBox="1"/>
          <p:nvPr/>
        </p:nvSpPr>
        <p:spPr>
          <a:xfrm>
            <a:off x="457200" y="11430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Raw </a:t>
            </a:r>
            <a:r>
              <a:rPr lang="en-CA" b="1" dirty="0"/>
              <a:t>b</a:t>
            </a:r>
            <a:r>
              <a:rPr lang="en-CA" dirty="0"/>
              <a:t> coefficients are on different scales, so are not comparable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A12D30-8BB5-5423-131B-1BDB0E3B7CF5}"/>
              </a:ext>
            </a:extLst>
          </p:cNvPr>
          <p:cNvSpPr txBox="1"/>
          <p:nvPr/>
        </p:nvSpPr>
        <p:spPr>
          <a:xfrm>
            <a:off x="457200" y="2514600"/>
            <a:ext cx="2209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Effect of income appears to be 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339FEC-768B-44B4-AA52-30E921532EC7}"/>
              </a:ext>
            </a:extLst>
          </p:cNvPr>
          <p:cNvSpPr txBox="1"/>
          <p:nvPr/>
        </p:nvSpPr>
        <p:spPr>
          <a:xfrm>
            <a:off x="5257800" y="1597967"/>
            <a:ext cx="838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rgbClr val="FF0000"/>
                </a:solidFill>
                <a:sym typeface="Wingdings" panose="05000000000000000000" pitchFamily="2" charset="2"/>
              </a:rPr>
              <a:t></a:t>
            </a:r>
            <a:endParaRPr lang="en-US" sz="4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15380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763772"/>
            <a:ext cx="7772400" cy="914400"/>
          </a:xfrm>
        </p:spPr>
        <p:txBody>
          <a:bodyPr/>
          <a:lstStyle/>
          <a:p>
            <a:r>
              <a:rPr lang="en-US" dirty="0"/>
              <a:t>Why plot your data?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5943599"/>
            <a:ext cx="7772400" cy="195323"/>
          </a:xfrm>
        </p:spPr>
        <p:txBody>
          <a:bodyPr>
            <a:normAutofit fontScale="40000" lnSpcReduction="20000"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4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85800" y="2895600"/>
            <a:ext cx="7848600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/>
              <a:t>Getting information from a table is like extracting sunlight from a cucumber. </a:t>
            </a:r>
            <a:r>
              <a:rPr lang="en-US" sz="2800" dirty="0"/>
              <a:t>--- Farquhar &amp; Farquhar, 1891</a:t>
            </a:r>
          </a:p>
          <a:p>
            <a:endParaRPr lang="en-US" dirty="0"/>
          </a:p>
          <a:p>
            <a:r>
              <a:rPr lang="en-US" i="1" dirty="0"/>
              <a:t>Information that is imperfectly acquired, is generally as imperfectly retained; and a man who has carefully investigated a printed table, finds, when done, that he has only a very faint and partial idea of what he has read; and that like a figure imprinted on sand, is soon totally erased and defaced.</a:t>
            </a:r>
          </a:p>
          <a:p>
            <a:r>
              <a:rPr lang="en-US" dirty="0"/>
              <a:t>--- William </a:t>
            </a:r>
            <a:r>
              <a:rPr lang="en-US" dirty="0" err="1"/>
              <a:t>Playfair</a:t>
            </a:r>
            <a:r>
              <a:rPr lang="en-US" dirty="0"/>
              <a:t>, </a:t>
            </a:r>
            <a:r>
              <a:rPr lang="en-US" i="1" dirty="0"/>
              <a:t>The Commercial and Political Atlas </a:t>
            </a:r>
            <a:r>
              <a:rPr lang="en-US" dirty="0"/>
              <a:t>(p. 3), 1786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B324D6-4EF0-437D-AAAA-D9E26D732C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66516"/>
            <a:ext cx="1614488" cy="10743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B8CA8EC-A0CA-40A9-B396-18E882D1FD0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0" y="242868"/>
            <a:ext cx="1828800" cy="1121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8964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8E61970-E356-6384-31EC-6834A389AB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40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BA1BCC-1F83-2ED5-CC9D-823F582526AA}"/>
              </a:ext>
            </a:extLst>
          </p:cNvPr>
          <p:cNvSpPr txBox="1"/>
          <p:nvPr/>
        </p:nvSpPr>
        <p:spPr>
          <a:xfrm>
            <a:off x="467710" y="372136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Instead, plot the standardized </a:t>
            </a:r>
            <a:r>
              <a:rPr lang="el-GR" b="1" dirty="0"/>
              <a:t>β</a:t>
            </a:r>
            <a:r>
              <a:rPr lang="en-CA" dirty="0"/>
              <a:t> coefficients.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Get these by scaling the variables to mean=0, </a:t>
            </a:r>
            <a:r>
              <a:rPr lang="en-CA" dirty="0" err="1"/>
              <a:t>stddev</a:t>
            </a:r>
            <a:r>
              <a:rPr lang="en-CA" dirty="0"/>
              <a:t>=1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Re-fit the models to the standardized 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2E730B-6916-F366-3E53-C9D6A0C4BDBB}"/>
              </a:ext>
            </a:extLst>
          </p:cNvPr>
          <p:cNvSpPr txBox="1"/>
          <p:nvPr/>
        </p:nvSpPr>
        <p:spPr>
          <a:xfrm>
            <a:off x="454572" y="1626477"/>
            <a:ext cx="8229600" cy="1015663"/>
          </a:xfrm>
          <a:prstGeom prst="rect">
            <a:avLst/>
          </a:prstGeom>
          <a:solidFill>
            <a:srgbClr val="FFFF00">
              <a:alpha val="20000"/>
            </a:srgbClr>
          </a:solidFill>
        </p:spPr>
        <p:txBody>
          <a:bodyPr wrap="square" rtlCol="0">
            <a:spAutoFit/>
          </a:bodyPr>
          <a:lstStyle/>
          <a:p>
            <a:r>
              <a:rPr lang="en-CA" sz="1200" dirty="0" err="1">
                <a:latin typeface="Lucida Console" panose="020B0609040504020204" pitchFamily="49" charset="0"/>
              </a:rPr>
              <a:t>Prestige_std</a:t>
            </a:r>
            <a:r>
              <a:rPr lang="en-CA" sz="1200" dirty="0">
                <a:latin typeface="Lucida Console" panose="020B0609040504020204" pitchFamily="49" charset="0"/>
              </a:rPr>
              <a:t> &lt;- Prestige |&gt; mutate(across(where(</a:t>
            </a:r>
            <a:r>
              <a:rPr lang="en-CA" sz="1200" dirty="0" err="1">
                <a:latin typeface="Lucida Console" panose="020B0609040504020204" pitchFamily="49" charset="0"/>
              </a:rPr>
              <a:t>is.numeric</a:t>
            </a:r>
            <a:r>
              <a:rPr lang="en-CA" sz="1200" dirty="0">
                <a:latin typeface="Lucida Console" panose="020B0609040504020204" pitchFamily="49" charset="0"/>
              </a:rPr>
              <a:t>), scale))</a:t>
            </a:r>
          </a:p>
          <a:p>
            <a:endParaRPr lang="en-CA" sz="1200" dirty="0">
              <a:latin typeface="Lucida Console" panose="020B0609040504020204" pitchFamily="49" charset="0"/>
            </a:endParaRPr>
          </a:p>
          <a:p>
            <a:r>
              <a:rPr lang="en-CA" sz="1200" dirty="0">
                <a:latin typeface="Lucida Console" panose="020B0609040504020204" pitchFamily="49" charset="0"/>
              </a:rPr>
              <a:t>mod0_std &lt;- </a:t>
            </a:r>
            <a:r>
              <a:rPr lang="en-CA" sz="1200" dirty="0" err="1">
                <a:latin typeface="Lucida Console" panose="020B0609040504020204" pitchFamily="49" charset="0"/>
              </a:rPr>
              <a:t>lm</a:t>
            </a:r>
            <a:r>
              <a:rPr lang="en-CA" sz="1200" dirty="0">
                <a:latin typeface="Lucida Console" panose="020B0609040504020204" pitchFamily="49" charset="0"/>
              </a:rPr>
              <a:t>(prestige ~ education + income + women, data=</a:t>
            </a:r>
            <a:r>
              <a:rPr lang="en-CA" sz="1200" dirty="0" err="1">
                <a:latin typeface="Lucida Console" panose="020B0609040504020204" pitchFamily="49" charset="0"/>
              </a:rPr>
              <a:t>Prestige_std</a:t>
            </a:r>
            <a:r>
              <a:rPr lang="en-CA" sz="1200" dirty="0">
                <a:latin typeface="Lucida Console" panose="020B0609040504020204" pitchFamily="49" charset="0"/>
              </a:rPr>
              <a:t>)</a:t>
            </a:r>
          </a:p>
          <a:p>
            <a:r>
              <a:rPr lang="en-CA" sz="1200" dirty="0">
                <a:latin typeface="Lucida Console" panose="020B0609040504020204" pitchFamily="49" charset="0"/>
              </a:rPr>
              <a:t>mod1_std &lt;- </a:t>
            </a:r>
            <a:r>
              <a:rPr lang="en-CA" sz="1200" dirty="0" err="1">
                <a:latin typeface="Lucida Console" panose="020B0609040504020204" pitchFamily="49" charset="0"/>
              </a:rPr>
              <a:t>lm</a:t>
            </a:r>
            <a:r>
              <a:rPr lang="en-CA" sz="1200" dirty="0">
                <a:latin typeface="Lucida Console" panose="020B0609040504020204" pitchFamily="49" charset="0"/>
              </a:rPr>
              <a:t>(prestige ~ education + women + income + type, data=</a:t>
            </a:r>
            <a:r>
              <a:rPr lang="en-CA" sz="1200" dirty="0" err="1">
                <a:latin typeface="Lucida Console" panose="020B0609040504020204" pitchFamily="49" charset="0"/>
              </a:rPr>
              <a:t>Prestige_std</a:t>
            </a:r>
            <a:r>
              <a:rPr lang="en-CA" sz="1200" dirty="0">
                <a:latin typeface="Lucida Console" panose="020B0609040504020204" pitchFamily="49" charset="0"/>
              </a:rPr>
              <a:t>)</a:t>
            </a:r>
          </a:p>
          <a:p>
            <a:r>
              <a:rPr lang="en-CA" sz="1200" dirty="0">
                <a:latin typeface="Lucida Console" panose="020B0609040504020204" pitchFamily="49" charset="0"/>
              </a:rPr>
              <a:t>mod2_std &lt;- </a:t>
            </a:r>
            <a:r>
              <a:rPr lang="en-CA" sz="1200" dirty="0" err="1">
                <a:latin typeface="Lucida Console" panose="020B0609040504020204" pitchFamily="49" charset="0"/>
              </a:rPr>
              <a:t>lm</a:t>
            </a:r>
            <a:r>
              <a:rPr lang="en-CA" sz="1200" dirty="0">
                <a:latin typeface="Lucida Console" panose="020B0609040504020204" pitchFamily="49" charset="0"/>
              </a:rPr>
              <a:t>(prestige ~ education + women + income * type, data=</a:t>
            </a:r>
            <a:r>
              <a:rPr lang="en-CA" sz="1200" dirty="0" err="1">
                <a:latin typeface="Lucida Console" panose="020B0609040504020204" pitchFamily="49" charset="0"/>
              </a:rPr>
              <a:t>Prestige_std</a:t>
            </a:r>
            <a:r>
              <a:rPr lang="en-CA" sz="1200" dirty="0">
                <a:latin typeface="Lucida Console" panose="020B0609040504020204" pitchFamily="49" charset="0"/>
              </a:rPr>
              <a:t>)</a:t>
            </a:r>
          </a:p>
        </p:txBody>
      </p:sp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8F8B7756-6C3D-7DE5-A894-5F356A3BE0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9916" y="2888087"/>
            <a:ext cx="5677394" cy="373914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0FF444B-4BE1-8D4B-1408-9645328C91C6}"/>
              </a:ext>
            </a:extLst>
          </p:cNvPr>
          <p:cNvSpPr txBox="1"/>
          <p:nvPr/>
        </p:nvSpPr>
        <p:spPr>
          <a:xfrm>
            <a:off x="454572" y="3352800"/>
            <a:ext cx="297442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This reflects the results shown in tabular output</a:t>
            </a:r>
          </a:p>
          <a:p>
            <a:endParaRPr lang="en-CA" dirty="0"/>
          </a:p>
          <a:p>
            <a:r>
              <a:rPr lang="en-CA" dirty="0"/>
              <a:t>Effect of income is </a:t>
            </a:r>
            <a:r>
              <a:rPr lang="en-CA" dirty="0" err="1"/>
              <a:t>signif</a:t>
            </a:r>
            <a:r>
              <a:rPr lang="en-CA" dirty="0"/>
              <a:t>. in all 3 models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5127C4-494E-4C93-9E00-57182D8A1FE2}"/>
              </a:ext>
            </a:extLst>
          </p:cNvPr>
          <p:cNvSpPr txBox="1"/>
          <p:nvPr/>
        </p:nvSpPr>
        <p:spPr>
          <a:xfrm>
            <a:off x="6553200" y="2793843"/>
            <a:ext cx="76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B050"/>
                </a:solidFill>
                <a:sym typeface="Wingdings" panose="05000000000000000000" pitchFamily="2" charset="2"/>
              </a:rPr>
              <a:t></a:t>
            </a:r>
            <a:endParaRPr lang="en-US" sz="28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938610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A988E5E8-26F1-225E-8100-F7203A8405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4583" y="2031071"/>
            <a:ext cx="4782217" cy="4667901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C069193-9A90-9A0C-0D10-418786C42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GGally</a:t>
            </a:r>
            <a:r>
              <a:rPr lang="en-CA" dirty="0"/>
              <a:t>::</a:t>
            </a:r>
            <a:r>
              <a:rPr lang="en-CA" dirty="0" err="1"/>
              <a:t>ggcoef</a:t>
            </a:r>
            <a:r>
              <a:rPr lang="en-CA" dirty="0"/>
              <a:t>_*() plots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27A8E03-9B85-77F3-2FD9-81F7AB151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41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721075-206D-1A73-BB68-5DCAAE94400A}"/>
              </a:ext>
            </a:extLst>
          </p:cNvPr>
          <p:cNvSpPr txBox="1"/>
          <p:nvPr/>
        </p:nvSpPr>
        <p:spPr>
          <a:xfrm>
            <a:off x="457200" y="11430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The </a:t>
            </a:r>
            <a:r>
              <a:rPr lang="en-CA" dirty="0" err="1"/>
              <a:t>GGally</a:t>
            </a:r>
            <a:r>
              <a:rPr lang="en-CA" dirty="0"/>
              <a:t> package provides </a:t>
            </a:r>
            <a:r>
              <a:rPr lang="en-CA" dirty="0" err="1"/>
              <a:t>ggcoef_plot</a:t>
            </a:r>
            <a:r>
              <a:rPr lang="en-CA" dirty="0"/>
              <a:t>() and </a:t>
            </a:r>
            <a:r>
              <a:rPr lang="en-CA" dirty="0" err="1"/>
              <a:t>ggcoef_compare</a:t>
            </a:r>
            <a:r>
              <a:rPr lang="en-CA" dirty="0"/>
              <a:t>() for pretty plots</a:t>
            </a:r>
          </a:p>
          <a:p>
            <a:r>
              <a:rPr lang="en-CA" dirty="0"/>
              <a:t>It uses the broom package to extract information from models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41A968-B116-EA64-8E10-23B49842E78B}"/>
              </a:ext>
            </a:extLst>
          </p:cNvPr>
          <p:cNvSpPr txBox="1"/>
          <p:nvPr/>
        </p:nvSpPr>
        <p:spPr>
          <a:xfrm>
            <a:off x="457200" y="2133600"/>
            <a:ext cx="3447383" cy="1477328"/>
          </a:xfrm>
          <a:prstGeom prst="rect">
            <a:avLst/>
          </a:prstGeom>
          <a:solidFill>
            <a:srgbClr val="FFFF00">
              <a:alpha val="20000"/>
            </a:srgbClr>
          </a:solidFill>
        </p:spPr>
        <p:txBody>
          <a:bodyPr wrap="square" rtlCol="0">
            <a:spAutoFit/>
          </a:bodyPr>
          <a:lstStyle/>
          <a:p>
            <a:r>
              <a:rPr lang="da-DK" dirty="0"/>
              <a:t>models &lt;- list("mod0" = mod0_std,   </a:t>
            </a:r>
          </a:p>
          <a:p>
            <a:r>
              <a:rPr lang="da-DK" dirty="0"/>
              <a:t>        "mod1" = mod1_std, </a:t>
            </a:r>
          </a:p>
          <a:p>
            <a:r>
              <a:rPr lang="da-DK" dirty="0"/>
              <a:t>        "mod2" = mod2_std)</a:t>
            </a:r>
            <a:endParaRPr lang="en-CA" dirty="0"/>
          </a:p>
          <a:p>
            <a:r>
              <a:rPr lang="en-CA" dirty="0" err="1"/>
              <a:t>ggcoef_compare</a:t>
            </a:r>
            <a:r>
              <a:rPr lang="en-CA" dirty="0"/>
              <a:t>(models) + </a:t>
            </a:r>
          </a:p>
          <a:p>
            <a:r>
              <a:rPr lang="en-CA" dirty="0"/>
              <a:t>     </a:t>
            </a:r>
            <a:r>
              <a:rPr lang="en-CA" dirty="0" err="1"/>
              <a:t>xlab</a:t>
            </a:r>
            <a:r>
              <a:rPr lang="en-CA" dirty="0"/>
              <a:t>("Standardized Beta")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A35CA85-40DE-4988-29B7-7E58D2F30BB5}"/>
              </a:ext>
            </a:extLst>
          </p:cNvPr>
          <p:cNvSpPr txBox="1"/>
          <p:nvPr/>
        </p:nvSpPr>
        <p:spPr>
          <a:xfrm>
            <a:off x="457200" y="4191000"/>
            <a:ext cx="3352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The reference category is shown for factors, facilitating interpretation</a:t>
            </a:r>
          </a:p>
        </p:txBody>
      </p:sp>
    </p:spTree>
    <p:extLst>
      <p:ext uri="{BB962C8B-B14F-4D97-AF65-F5344CB8AC3E}">
        <p14:creationId xmlns:p14="http://schemas.microsoft.com/office/powerpoint/2010/main" val="153315619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(effect) plots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143000"/>
                <a:ext cx="8229600" cy="4419600"/>
              </a:xfrm>
            </p:spPr>
            <p:txBody>
              <a:bodyPr/>
              <a:lstStyle/>
              <a:p>
                <a:r>
                  <a:rPr lang="en-US" sz="2800" dirty="0"/>
                  <a:t>We’d like to see plots of the predicted value 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i="1">
                            <a:latin typeface="Cambria Math"/>
                          </a:rPr>
                          <m:t>𝑦</m:t>
                        </m:r>
                      </m:e>
                    </m:acc>
                    <m:r>
                      <a:rPr lang="en-US" sz="2800" i="1" dirty="0">
                        <a:latin typeface="Cambria Math"/>
                      </a:rPr>
                      <m:t>)</m:t>
                    </m:r>
                  </m:oMath>
                </a14:m>
                <a:r>
                  <a:rPr lang="en-US" sz="2800" dirty="0"/>
                  <a:t> of the response against predictors (</a:t>
                </a:r>
                <a:r>
                  <a:rPr lang="en-US" sz="2800" dirty="0" err="1"/>
                  <a:t>x</a:t>
                </a:r>
                <a:r>
                  <a:rPr lang="en-US" sz="2800" baseline="-25000" dirty="0" err="1"/>
                  <a:t>j</a:t>
                </a:r>
                <a:r>
                  <a:rPr lang="en-US" sz="2800" dirty="0"/>
                  <a:t>)</a:t>
                </a:r>
              </a:p>
              <a:p>
                <a:pPr lvl="1"/>
                <a:r>
                  <a:rPr lang="en-US" sz="2400" dirty="0"/>
                  <a:t>Ordinary plot of y vs. </a:t>
                </a:r>
                <a:r>
                  <a:rPr lang="en-US" sz="2400" dirty="0" err="1"/>
                  <a:t>x</a:t>
                </a:r>
                <a:r>
                  <a:rPr lang="en-US" sz="2400" baseline="-25000" dirty="0" err="1"/>
                  <a:t>j</a:t>
                </a:r>
                <a:r>
                  <a:rPr lang="en-US" sz="2400" dirty="0"/>
                  <a:t> doesn’t allow for other correlations</a:t>
                </a:r>
              </a:p>
              <a:p>
                <a:pPr lvl="1"/>
                <a:r>
                  <a:rPr lang="en-US" sz="2400" dirty="0">
                    <a:sym typeface="Symbol" panose="05050102010706020507" pitchFamily="18" charset="2"/>
                  </a:rPr>
                  <a:t> </a:t>
                </a:r>
                <a:r>
                  <a:rPr lang="en-US" sz="2400" dirty="0"/>
                  <a:t>Must </a:t>
                </a:r>
                <a:r>
                  <a:rPr lang="en-US" sz="2400" dirty="0">
                    <a:solidFill>
                      <a:srgbClr val="FF0000"/>
                    </a:solidFill>
                  </a:rPr>
                  <a:t>control</a:t>
                </a:r>
                <a:r>
                  <a:rPr lang="en-US" sz="2400" dirty="0"/>
                  <a:t> (adjust) for other predictors (x</a:t>
                </a:r>
                <a:r>
                  <a:rPr lang="en-US" sz="2400" baseline="-25000" dirty="0"/>
                  <a:t>–j</a:t>
                </a:r>
                <a:r>
                  <a:rPr lang="en-US" sz="2400" dirty="0"/>
                  <a:t>) not shown in a given plot</a:t>
                </a:r>
              </a:p>
              <a:p>
                <a:r>
                  <a:rPr lang="en-US" sz="2800" dirty="0"/>
                  <a:t>Effect plots</a:t>
                </a:r>
              </a:p>
              <a:p>
                <a:pPr lvl="1"/>
                <a:r>
                  <a:rPr lang="en-US" sz="2400" dirty="0"/>
                  <a:t>Variables not shown (x</a:t>
                </a:r>
                <a:r>
                  <a:rPr lang="en-US" sz="2400" baseline="-25000" dirty="0"/>
                  <a:t>–j</a:t>
                </a:r>
                <a:r>
                  <a:rPr lang="en-US" sz="2400" dirty="0"/>
                  <a:t>) are averaged over.</a:t>
                </a:r>
              </a:p>
              <a:p>
                <a:pPr lvl="1"/>
                <a:r>
                  <a:rPr lang="en-US" sz="2400" dirty="0"/>
                  <a:t>Slopes of lines reflect the </a:t>
                </a:r>
                <a:r>
                  <a:rPr lang="en-US" sz="2400" dirty="0">
                    <a:solidFill>
                      <a:srgbClr val="FF0000"/>
                    </a:solidFill>
                  </a:rPr>
                  <a:t>partial</a:t>
                </a:r>
                <a:r>
                  <a:rPr lang="en-US" sz="2400" dirty="0"/>
                  <a:t> coefficient in the model</a:t>
                </a:r>
              </a:p>
              <a:p>
                <a:pPr lvl="1"/>
                <a:r>
                  <a:rPr lang="en-US" sz="2400" dirty="0"/>
                  <a:t>Partial residuals can be shown also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143000"/>
                <a:ext cx="8229600" cy="4419600"/>
              </a:xfrm>
              <a:blipFill>
                <a:blip r:embed="rId2"/>
                <a:stretch>
                  <a:fillRect l="-1556" t="-1931" r="-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42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85800" y="5791200"/>
            <a:ext cx="769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details, see </a:t>
            </a:r>
            <a:r>
              <a:rPr lang="en-US" sz="1400" dirty="0">
                <a:solidFill>
                  <a:srgbClr val="0070C0"/>
                </a:solidFill>
                <a:latin typeface="Lucida Sans Typewriter" pitchFamily="49" charset="0"/>
              </a:rPr>
              <a:t>vignette(“predictor-effects-gallery”, package=“effects</a:t>
            </a:r>
            <a:r>
              <a:rPr lang="en-US" sz="1400" dirty="0">
                <a:latin typeface="Lucida Sans Typewriter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7982018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(effect) plots: education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43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68923" y="2743200"/>
            <a:ext cx="32766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graph shows the </a:t>
            </a:r>
            <a:r>
              <a:rPr lang="en-US" dirty="0">
                <a:solidFill>
                  <a:srgbClr val="FF0000"/>
                </a:solidFill>
              </a:rPr>
              <a:t>partial</a:t>
            </a:r>
            <a:r>
              <a:rPr lang="en-US" dirty="0"/>
              <a:t> slope for education, controlling for all others</a:t>
            </a:r>
          </a:p>
          <a:p>
            <a:endParaRPr lang="en-US" dirty="0"/>
          </a:p>
          <a:p>
            <a:r>
              <a:rPr lang="en-US" dirty="0"/>
              <a:t>For each </a:t>
            </a:r>
            <a:r>
              <a:rPr lang="en-US" dirty="0">
                <a:sym typeface="Symbol"/>
              </a:rPr>
              <a:t></a:t>
            </a:r>
            <a:r>
              <a:rPr lang="en-US" dirty="0"/>
              <a:t> year in education, fitted prestige </a:t>
            </a:r>
            <a:r>
              <a:rPr lang="en-US" dirty="0">
                <a:sym typeface="Symbol"/>
              </a:rPr>
              <a:t></a:t>
            </a:r>
            <a:r>
              <a:rPr lang="en-US" dirty="0"/>
              <a:t>2.93 points, (other predictors held fixed)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68923" y="1295400"/>
            <a:ext cx="8217877" cy="923330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Lucida Console" pitchFamily="49" charset="0"/>
              </a:rPr>
              <a:t>library("effects")</a:t>
            </a:r>
          </a:p>
          <a:p>
            <a:r>
              <a:rPr lang="en-US" dirty="0">
                <a:latin typeface="Lucida Console" pitchFamily="49" charset="0"/>
              </a:rPr>
              <a:t>mod1.e1 &lt;- </a:t>
            </a:r>
            <a:r>
              <a:rPr lang="en-US" b="1" dirty="0" err="1">
                <a:latin typeface="Lucida Console" pitchFamily="49" charset="0"/>
              </a:rPr>
              <a:t>predictorEffect</a:t>
            </a:r>
            <a:r>
              <a:rPr lang="en-US" dirty="0">
                <a:latin typeface="Lucida Console" pitchFamily="49" charset="0"/>
              </a:rPr>
              <a:t>("education", mod1)</a:t>
            </a:r>
          </a:p>
          <a:p>
            <a:r>
              <a:rPr lang="en-US" dirty="0">
                <a:latin typeface="Lucida Console" pitchFamily="49" charset="0"/>
              </a:rPr>
              <a:t>plot(mod1.e1)</a:t>
            </a:r>
          </a:p>
        </p:txBody>
      </p:sp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926C7142-2599-444D-9EDF-BBC96BA587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7544" y="2472245"/>
            <a:ext cx="4666667" cy="40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03396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(effect) plots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0" y="2403224"/>
            <a:ext cx="5433318" cy="43434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44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68923" y="2743200"/>
            <a:ext cx="3276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Partial residuals show the residual of prestige controlling for other predictors</a:t>
            </a:r>
          </a:p>
          <a:p>
            <a:endParaRPr lang="en-US" dirty="0"/>
          </a:p>
          <a:p>
            <a:r>
              <a:rPr lang="en-US" dirty="0"/>
              <a:t>Unusual points here would signal undue influence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68923" y="1219200"/>
            <a:ext cx="8217877" cy="830997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Console" pitchFamily="49" charset="0"/>
              </a:rPr>
              <a:t>mod1.e1a &lt;- </a:t>
            </a:r>
            <a:r>
              <a:rPr lang="en-US" sz="1600" b="1" dirty="0" err="1">
                <a:latin typeface="Lucida Console" pitchFamily="49" charset="0"/>
              </a:rPr>
              <a:t>predictorEffect</a:t>
            </a:r>
            <a:r>
              <a:rPr lang="en-US" sz="1600" dirty="0">
                <a:latin typeface="Lucida Console" pitchFamily="49" charset="0"/>
              </a:rPr>
              <a:t>("education", mod1, </a:t>
            </a:r>
            <a:r>
              <a:rPr lang="en-US" sz="1600" dirty="0">
                <a:solidFill>
                  <a:srgbClr val="FF0000"/>
                </a:solidFill>
                <a:latin typeface="Lucida Console" pitchFamily="49" charset="0"/>
              </a:rPr>
              <a:t>residuals=TRUE</a:t>
            </a:r>
            <a:r>
              <a:rPr lang="en-US" sz="1600" dirty="0">
                <a:latin typeface="Lucida Console" pitchFamily="49" charset="0"/>
              </a:rPr>
              <a:t>)</a:t>
            </a:r>
          </a:p>
          <a:p>
            <a:r>
              <a:rPr lang="en-US" sz="1600" dirty="0">
                <a:latin typeface="Lucida Console" pitchFamily="49" charset="0"/>
              </a:rPr>
              <a:t>plot(mod1.e1a, </a:t>
            </a:r>
          </a:p>
          <a:p>
            <a:r>
              <a:rPr lang="en-US" sz="1600" dirty="0">
                <a:latin typeface="Lucida Console" pitchFamily="49" charset="0"/>
              </a:rPr>
              <a:t>     residuals.pch=16, id=list(n=4, col="black"))</a:t>
            </a:r>
          </a:p>
        </p:txBody>
      </p:sp>
    </p:spTree>
    <p:extLst>
      <p:ext uri="{BB962C8B-B14F-4D97-AF65-F5344CB8AC3E}">
        <p14:creationId xmlns:p14="http://schemas.microsoft.com/office/powerpoint/2010/main" val="4959828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(effect) plots: women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45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57200" y="1295400"/>
            <a:ext cx="8229600" cy="830997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Console" pitchFamily="49" charset="0"/>
              </a:rPr>
              <a:t>mod1.e2 &lt;- </a:t>
            </a:r>
            <a:r>
              <a:rPr lang="en-US" sz="1600" dirty="0" err="1">
                <a:latin typeface="Lucida Console" pitchFamily="49" charset="0"/>
              </a:rPr>
              <a:t>predictorEffect</a:t>
            </a:r>
            <a:r>
              <a:rPr lang="en-US" sz="1600" dirty="0">
                <a:latin typeface="Lucida Console" pitchFamily="49" charset="0"/>
              </a:rPr>
              <a:t>("women", mod1, residuals=TRUE)</a:t>
            </a:r>
          </a:p>
          <a:p>
            <a:r>
              <a:rPr lang="en-US" sz="1600" dirty="0">
                <a:latin typeface="Lucida Console" pitchFamily="49" charset="0"/>
              </a:rPr>
              <a:t>plot(mod1.e2, </a:t>
            </a:r>
            <a:r>
              <a:rPr lang="en-US" sz="1600" dirty="0" err="1">
                <a:latin typeface="Lucida Console" pitchFamily="49" charset="0"/>
              </a:rPr>
              <a:t>ylim</a:t>
            </a:r>
            <a:r>
              <a:rPr lang="en-US" sz="1600" dirty="0">
                <a:latin typeface="Lucida Console" pitchFamily="49" charset="0"/>
              </a:rPr>
              <a:t>=c(40, 65), </a:t>
            </a:r>
            <a:r>
              <a:rPr lang="en-US" sz="1600" dirty="0" err="1">
                <a:latin typeface="Lucida Console" pitchFamily="49" charset="0"/>
              </a:rPr>
              <a:t>lwd</a:t>
            </a:r>
            <a:r>
              <a:rPr lang="en-US" sz="1600" dirty="0">
                <a:latin typeface="Lucida Console" pitchFamily="49" charset="0"/>
              </a:rPr>
              <a:t>=4,</a:t>
            </a:r>
          </a:p>
          <a:p>
            <a:r>
              <a:rPr lang="en-US" sz="1600" dirty="0">
                <a:latin typeface="Lucida Console" pitchFamily="49" charset="0"/>
              </a:rPr>
              <a:t>     residuals.pch=16)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2743200"/>
            <a:ext cx="29718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Surprise!</a:t>
            </a:r>
          </a:p>
          <a:p>
            <a:endParaRPr lang="en-US" dirty="0"/>
          </a:p>
          <a:p>
            <a:r>
              <a:rPr lang="en-US" dirty="0"/>
              <a:t>Prestige of occupations </a:t>
            </a:r>
            <a:r>
              <a:rPr lang="en-US" dirty="0">
                <a:sym typeface="Symbol"/>
              </a:rPr>
              <a:t> with % women (controlling for other variables)</a:t>
            </a:r>
          </a:p>
          <a:p>
            <a:endParaRPr lang="en-US" dirty="0">
              <a:sym typeface="Symbol"/>
            </a:endParaRPr>
          </a:p>
          <a:p>
            <a:r>
              <a:rPr lang="en-US" dirty="0">
                <a:sym typeface="Symbol"/>
              </a:rPr>
              <a:t>Another 10% women  prestige by 0.88 points</a:t>
            </a:r>
          </a:p>
          <a:p>
            <a:endParaRPr lang="en-US" dirty="0">
              <a:sym typeface="Symbol"/>
            </a:endParaRPr>
          </a:p>
          <a:p>
            <a:r>
              <a:rPr lang="en-US" dirty="0">
                <a:sym typeface="Symbol"/>
              </a:rPr>
              <a:t>How to interpret this?</a:t>
            </a:r>
          </a:p>
        </p:txBody>
      </p:sp>
      <p:pic>
        <p:nvPicPr>
          <p:cNvPr id="8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62B62ABC-6658-42D7-9E8C-CFACF32638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0" y="2167570"/>
            <a:ext cx="5028609" cy="4349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98893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0ADD3AB2-C784-4BA7-9BDE-4F27A72CA4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1" y="2321135"/>
            <a:ext cx="5029200" cy="43064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(effect) plots: income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46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57200" y="1219200"/>
            <a:ext cx="8305800" cy="923330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Lucida Console" pitchFamily="49" charset="0"/>
              </a:rPr>
              <a:t>plot(</a:t>
            </a:r>
            <a:r>
              <a:rPr lang="en-US" dirty="0" err="1">
                <a:latin typeface="Lucida Console" pitchFamily="49" charset="0"/>
              </a:rPr>
              <a:t>predictorEffect</a:t>
            </a:r>
            <a:r>
              <a:rPr lang="en-US" dirty="0">
                <a:latin typeface="Lucida Console" pitchFamily="49" charset="0"/>
              </a:rPr>
              <a:t>("income", mod1),</a:t>
            </a:r>
          </a:p>
          <a:p>
            <a:r>
              <a:rPr lang="en-US" dirty="0">
                <a:latin typeface="Lucida Console" pitchFamily="49" charset="0"/>
              </a:rPr>
              <a:t>     lines=list(</a:t>
            </a:r>
            <a:r>
              <a:rPr lang="en-US" dirty="0">
                <a:solidFill>
                  <a:srgbClr val="FF0000"/>
                </a:solidFill>
                <a:latin typeface="Lucida Console" pitchFamily="49" charset="0"/>
              </a:rPr>
              <a:t>multiline=TRUE</a:t>
            </a:r>
            <a:r>
              <a:rPr lang="en-US" dirty="0">
                <a:latin typeface="Lucida Console" pitchFamily="49" charset="0"/>
              </a:rPr>
              <a:t>, </a:t>
            </a:r>
            <a:r>
              <a:rPr lang="en-US" dirty="0" err="1">
                <a:latin typeface="Lucida Console" pitchFamily="49" charset="0"/>
              </a:rPr>
              <a:t>lwd</a:t>
            </a:r>
            <a:r>
              <a:rPr lang="en-US" dirty="0">
                <a:latin typeface="Lucida Console" pitchFamily="49" charset="0"/>
              </a:rPr>
              <a:t>=3),</a:t>
            </a:r>
          </a:p>
          <a:p>
            <a:r>
              <a:rPr lang="en-US" dirty="0">
                <a:latin typeface="Lucida Console" pitchFamily="49" charset="0"/>
              </a:rPr>
              <a:t>     </a:t>
            </a:r>
            <a:r>
              <a:rPr lang="en-US" dirty="0" err="1">
                <a:latin typeface="Lucida Console" pitchFamily="49" charset="0"/>
              </a:rPr>
              <a:t>key.args</a:t>
            </a:r>
            <a:r>
              <a:rPr lang="en-US" dirty="0">
                <a:latin typeface="Lucida Console" pitchFamily="49" charset="0"/>
              </a:rPr>
              <a:t> = list(x=.7, y=.35))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3400" y="2819400"/>
            <a:ext cx="296875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Income interacts with type in the model</a:t>
            </a:r>
          </a:p>
          <a:p>
            <a:endParaRPr lang="en-US" dirty="0"/>
          </a:p>
          <a:p>
            <a:r>
              <a:rPr lang="en-US" dirty="0"/>
              <a:t>The plot is curved because log(income) is in the model</a:t>
            </a:r>
          </a:p>
          <a:p>
            <a:endParaRPr lang="en-US" dirty="0"/>
          </a:p>
          <a:p>
            <a:r>
              <a:rPr lang="en-US" dirty="0"/>
              <a:t>Curvature reflects marginal effect of income for each occupation type</a:t>
            </a:r>
          </a:p>
        </p:txBody>
      </p:sp>
    </p:spTree>
    <p:extLst>
      <p:ext uri="{BB962C8B-B14F-4D97-AF65-F5344CB8AC3E}">
        <p14:creationId xmlns:p14="http://schemas.microsoft.com/office/powerpoint/2010/main" val="116034820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80E50-272D-4AA4-809E-2F40AB46D6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visreg</a:t>
            </a:r>
            <a:r>
              <a:rPr lang="en-US" dirty="0"/>
              <a:t> plots: Air quality data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A04CFDB-4214-4968-BD68-B2971175D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47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09FED9-468F-449F-9C15-B3E699B595D7}"/>
              </a:ext>
            </a:extLst>
          </p:cNvPr>
          <p:cNvSpPr txBox="1"/>
          <p:nvPr/>
        </p:nvSpPr>
        <p:spPr>
          <a:xfrm>
            <a:off x="457200" y="1295400"/>
            <a:ext cx="8305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Daily air quality measurements in New York, May - Sep 1973</a:t>
            </a:r>
          </a:p>
          <a:p>
            <a:endParaRPr lang="en-US" dirty="0"/>
          </a:p>
          <a:p>
            <a:r>
              <a:rPr lang="en-US" b="1" dirty="0"/>
              <a:t>How does Ozone concentration vary with solar radiation, wind speed &amp; temperature?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939BC8-578B-4D32-94BC-5DDA4AD3D51E}"/>
              </a:ext>
            </a:extLst>
          </p:cNvPr>
          <p:cNvSpPr txBox="1"/>
          <p:nvPr/>
        </p:nvSpPr>
        <p:spPr>
          <a:xfrm>
            <a:off x="457200" y="2667000"/>
            <a:ext cx="5867400" cy="2308324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Lucida Console" panose="020B0609040504020204" pitchFamily="49" charset="0"/>
              </a:rPr>
              <a:t>&gt; head(</a:t>
            </a:r>
            <a:r>
              <a:rPr lang="en-US" dirty="0" err="1">
                <a:latin typeface="Lucida Console" panose="020B0609040504020204" pitchFamily="49" charset="0"/>
              </a:rPr>
              <a:t>airquality</a:t>
            </a:r>
            <a:r>
              <a:rPr lang="en-US" dirty="0">
                <a:latin typeface="Lucida Console" panose="020B0609040504020204" pitchFamily="49" charset="0"/>
              </a:rPr>
              <a:t>)</a:t>
            </a:r>
          </a:p>
          <a:p>
            <a:r>
              <a:rPr lang="en-US" dirty="0">
                <a:latin typeface="Lucida Console" panose="020B0609040504020204" pitchFamily="49" charset="0"/>
              </a:rPr>
              <a:t>  Ozone </a:t>
            </a:r>
            <a:r>
              <a:rPr lang="en-US" dirty="0" err="1">
                <a:latin typeface="Lucida Console" panose="020B0609040504020204" pitchFamily="49" charset="0"/>
              </a:rPr>
              <a:t>Solar.R</a:t>
            </a:r>
            <a:r>
              <a:rPr lang="en-US" dirty="0">
                <a:latin typeface="Lucida Console" panose="020B0609040504020204" pitchFamily="49" charset="0"/>
              </a:rPr>
              <a:t> Wind Temp Month Day</a:t>
            </a:r>
          </a:p>
          <a:p>
            <a:r>
              <a:rPr lang="en-US" dirty="0">
                <a:latin typeface="Lucida Console" panose="020B0609040504020204" pitchFamily="49" charset="0"/>
              </a:rPr>
              <a:t>1    41     190  7.4   67     5   1</a:t>
            </a:r>
          </a:p>
          <a:p>
            <a:r>
              <a:rPr lang="en-US" dirty="0">
                <a:latin typeface="Lucida Console" panose="020B0609040504020204" pitchFamily="49" charset="0"/>
              </a:rPr>
              <a:t>2    36     118  8.0   72     5   2</a:t>
            </a:r>
          </a:p>
          <a:p>
            <a:r>
              <a:rPr lang="en-US" dirty="0">
                <a:latin typeface="Lucida Console" panose="020B0609040504020204" pitchFamily="49" charset="0"/>
              </a:rPr>
              <a:t>3    12     149 12.6   74     5   3</a:t>
            </a:r>
          </a:p>
          <a:p>
            <a:r>
              <a:rPr lang="en-US" dirty="0">
                <a:latin typeface="Lucida Console" panose="020B0609040504020204" pitchFamily="49" charset="0"/>
              </a:rPr>
              <a:t>4    18     313 11.5   62     5   4</a:t>
            </a:r>
          </a:p>
          <a:p>
            <a:r>
              <a:rPr lang="en-US" dirty="0">
                <a:latin typeface="Lucida Console" panose="020B0609040504020204" pitchFamily="49" charset="0"/>
              </a:rPr>
              <a:t>5    NA      </a:t>
            </a:r>
            <a:r>
              <a:rPr lang="en-US" dirty="0" err="1">
                <a:latin typeface="Lucida Console" panose="020B0609040504020204" pitchFamily="49" charset="0"/>
              </a:rPr>
              <a:t>NA</a:t>
            </a:r>
            <a:r>
              <a:rPr lang="en-US" dirty="0">
                <a:latin typeface="Lucida Console" panose="020B0609040504020204" pitchFamily="49" charset="0"/>
              </a:rPr>
              <a:t> 14.3   56     5   5</a:t>
            </a:r>
          </a:p>
          <a:p>
            <a:r>
              <a:rPr lang="en-US" dirty="0">
                <a:latin typeface="Lucida Console" panose="020B0609040504020204" pitchFamily="49" charset="0"/>
              </a:rPr>
              <a:t>6    28      NA 14.9   66     5   6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49AC5B-FD6C-4645-B621-AFB2C94BA554}"/>
              </a:ext>
            </a:extLst>
          </p:cNvPr>
          <p:cNvSpPr txBox="1"/>
          <p:nvPr/>
        </p:nvSpPr>
        <p:spPr>
          <a:xfrm>
            <a:off x="499334" y="6200358"/>
            <a:ext cx="7086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see: </a:t>
            </a:r>
            <a:r>
              <a:rPr lang="en-US" sz="1600" dirty="0">
                <a:hlinkClick r:id="rId2"/>
              </a:rPr>
              <a:t>https://pbreheny.github.io/visreg/</a:t>
            </a:r>
            <a:r>
              <a:rPr lang="en-US" sz="1600" dirty="0"/>
              <a:t> for examples &amp; details </a:t>
            </a:r>
          </a:p>
        </p:txBody>
      </p:sp>
    </p:spTree>
    <p:extLst>
      <p:ext uri="{BB962C8B-B14F-4D97-AF65-F5344CB8AC3E}">
        <p14:creationId xmlns:p14="http://schemas.microsoft.com/office/powerpoint/2010/main" val="189672626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85805C-DDC5-4979-8A80-2D6A6155FE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Air quality: main effects model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129665D-5BE8-4963-9CED-6DE84BC2A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48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6AC695-8C5B-4B54-8991-4FFD0DD33C55}"/>
              </a:ext>
            </a:extLst>
          </p:cNvPr>
          <p:cNvSpPr txBox="1"/>
          <p:nvPr/>
        </p:nvSpPr>
        <p:spPr>
          <a:xfrm>
            <a:off x="457200" y="1371600"/>
            <a:ext cx="8229600" cy="4308872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Console" panose="020B0609040504020204" pitchFamily="49" charset="0"/>
              </a:rPr>
              <a:t>&gt; fit1 &lt;- </a:t>
            </a:r>
            <a:r>
              <a:rPr lang="en-US" sz="1600" dirty="0" err="1">
                <a:latin typeface="Lucida Console" panose="020B0609040504020204" pitchFamily="49" charset="0"/>
              </a:rPr>
              <a:t>lm</a:t>
            </a:r>
            <a:r>
              <a:rPr lang="en-US" sz="1600" dirty="0">
                <a:latin typeface="Lucida Console" panose="020B0609040504020204" pitchFamily="49" charset="0"/>
              </a:rPr>
              <a:t>(Ozone ~ </a:t>
            </a:r>
            <a:r>
              <a:rPr lang="en-US" sz="1600" dirty="0" err="1">
                <a:latin typeface="Lucida Console" panose="020B0609040504020204" pitchFamily="49" charset="0"/>
              </a:rPr>
              <a:t>Solar.R</a:t>
            </a:r>
            <a:r>
              <a:rPr lang="en-US" sz="1600" dirty="0">
                <a:latin typeface="Lucida Console" panose="020B0609040504020204" pitchFamily="49" charset="0"/>
              </a:rPr>
              <a:t> + Wind + Temp, data=</a:t>
            </a:r>
            <a:r>
              <a:rPr lang="en-US" sz="1600" dirty="0" err="1">
                <a:latin typeface="Lucida Console" panose="020B0609040504020204" pitchFamily="49" charset="0"/>
              </a:rPr>
              <a:t>airquality</a:t>
            </a:r>
            <a:r>
              <a:rPr lang="en-US" sz="1600" dirty="0">
                <a:latin typeface="Lucida Console" panose="020B0609040504020204" pitchFamily="49" charset="0"/>
              </a:rPr>
              <a:t>)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&gt; summary(fit1)</a:t>
            </a:r>
          </a:p>
          <a:p>
            <a:endParaRPr lang="en-US" sz="1600" dirty="0">
              <a:latin typeface="Lucida Console" panose="020B0609040504020204" pitchFamily="49" charset="0"/>
            </a:endParaRPr>
          </a:p>
          <a:p>
            <a:r>
              <a:rPr lang="en-US" sz="1600" dirty="0">
                <a:latin typeface="Lucida Console" panose="020B0609040504020204" pitchFamily="49" charset="0"/>
              </a:rPr>
              <a:t>Coefficients: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    Estimate Std. Error t value </a:t>
            </a:r>
            <a:r>
              <a:rPr lang="en-US" sz="1600" dirty="0" err="1">
                <a:latin typeface="Lucida Console" panose="020B0609040504020204" pitchFamily="49" charset="0"/>
              </a:rPr>
              <a:t>Pr</a:t>
            </a:r>
            <a:r>
              <a:rPr lang="en-US" sz="1600" dirty="0">
                <a:latin typeface="Lucida Console" panose="020B0609040504020204" pitchFamily="49" charset="0"/>
              </a:rPr>
              <a:t>(&gt;|t|)    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(Intercept) -64.3421    23.0547   -2.79   0.0062 ** </a:t>
            </a:r>
          </a:p>
          <a:p>
            <a:r>
              <a:rPr lang="en-US" sz="1600" dirty="0" err="1">
                <a:latin typeface="Lucida Console" panose="020B0609040504020204" pitchFamily="49" charset="0"/>
              </a:rPr>
              <a:t>Solar.R</a:t>
            </a:r>
            <a:r>
              <a:rPr lang="en-US" sz="1600" dirty="0">
                <a:latin typeface="Lucida Console" panose="020B0609040504020204" pitchFamily="49" charset="0"/>
              </a:rPr>
              <a:t>       0.0598     0.0232    2.58   0.0112 *  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Wind         -3.3336     0.6544   -5.09  1.5e-06 ***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Temp          1.6521     0.2535    6.52  2.4e-09 ***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---</a:t>
            </a:r>
          </a:p>
          <a:p>
            <a:r>
              <a:rPr lang="en-US" sz="1600" dirty="0" err="1">
                <a:latin typeface="Lucida Console" panose="020B0609040504020204" pitchFamily="49" charset="0"/>
              </a:rPr>
              <a:t>Signif</a:t>
            </a:r>
            <a:r>
              <a:rPr lang="en-US" sz="1600" dirty="0">
                <a:latin typeface="Lucida Console" panose="020B0609040504020204" pitchFamily="49" charset="0"/>
              </a:rPr>
              <a:t>. codes:  0 ‘***’ 0.001 ‘**’ 0.01 ‘*’ 0.05 ‘.’ 0.1 ‘ ’ 1</a:t>
            </a:r>
          </a:p>
          <a:p>
            <a:endParaRPr lang="en-US" sz="1600" dirty="0">
              <a:latin typeface="Lucida Console" panose="020B0609040504020204" pitchFamily="49" charset="0"/>
            </a:endParaRPr>
          </a:p>
          <a:p>
            <a:r>
              <a:rPr lang="en-US" sz="1600" dirty="0">
                <a:latin typeface="Lucida Console" panose="020B0609040504020204" pitchFamily="49" charset="0"/>
              </a:rPr>
              <a:t>Residual standard error: 21.18 on 107 degrees of freedom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(42 observations deleted due to missingness)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Multiple R-squared:  0.6059,    Adjusted R-squared:  0.5948 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F-statistic: 54.83 on 3 and 107 DF,  p-value: &lt; 2.2e-16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21229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D0405C-D658-46B5-B148-D4F61DFBC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visreg</a:t>
            </a:r>
            <a:r>
              <a:rPr lang="en-US" dirty="0"/>
              <a:t> conditional plots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F55C08-0C40-4B8F-9651-798E0A0A2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49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9DE12F1-8B77-4225-BCEB-A6AEF4AA5BFB}"/>
              </a:ext>
            </a:extLst>
          </p:cNvPr>
          <p:cNvSpPr txBox="1"/>
          <p:nvPr/>
        </p:nvSpPr>
        <p:spPr>
          <a:xfrm>
            <a:off x="457200" y="1497496"/>
            <a:ext cx="4724400" cy="830997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Lucida Console" panose="020B0609040504020204" pitchFamily="49" charset="0"/>
              </a:rPr>
              <a:t>visreg</a:t>
            </a:r>
            <a:r>
              <a:rPr lang="en-US" sz="1600" dirty="0">
                <a:latin typeface="Lucida Console" panose="020B0609040504020204" pitchFamily="49" charset="0"/>
              </a:rPr>
              <a:t>(fit1, "</a:t>
            </a:r>
            <a:r>
              <a:rPr lang="en-US" sz="1600" dirty="0" err="1">
                <a:latin typeface="Lucida Console" panose="020B0609040504020204" pitchFamily="49" charset="0"/>
              </a:rPr>
              <a:t>Solar.R</a:t>
            </a:r>
            <a:r>
              <a:rPr lang="en-US" sz="1600" dirty="0">
                <a:latin typeface="Lucida Console" panose="020B0609040504020204" pitchFamily="49" charset="0"/>
              </a:rPr>
              <a:t>“)</a:t>
            </a:r>
          </a:p>
          <a:p>
            <a:r>
              <a:rPr lang="en-US" sz="1600" dirty="0" err="1">
                <a:latin typeface="Lucida Console" panose="020B0609040504020204" pitchFamily="49" charset="0"/>
              </a:rPr>
              <a:t>visreg</a:t>
            </a:r>
            <a:r>
              <a:rPr lang="en-US" sz="1600" dirty="0">
                <a:latin typeface="Lucida Console" panose="020B0609040504020204" pitchFamily="49" charset="0"/>
              </a:rPr>
              <a:t>(fit1, "Wind“)</a:t>
            </a:r>
          </a:p>
          <a:p>
            <a:r>
              <a:rPr lang="en-US" sz="1600" dirty="0" err="1">
                <a:latin typeface="Lucida Console" panose="020B0609040504020204" pitchFamily="49" charset="0"/>
              </a:rPr>
              <a:t>visreg</a:t>
            </a:r>
            <a:r>
              <a:rPr lang="en-US" sz="1600" dirty="0">
                <a:latin typeface="Lucida Console" panose="020B0609040504020204" pitchFamily="49" charset="0"/>
              </a:rPr>
              <a:t>(fit1, "Temp")</a:t>
            </a:r>
          </a:p>
        </p:txBody>
      </p:sp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5278B79D-9007-48DB-976B-3F632B5960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1" y="3106120"/>
            <a:ext cx="8880000" cy="364285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3B06B34-8743-4712-8370-FBACB5BD6264}"/>
              </a:ext>
            </a:extLst>
          </p:cNvPr>
          <p:cNvSpPr txBox="1"/>
          <p:nvPr/>
        </p:nvSpPr>
        <p:spPr>
          <a:xfrm>
            <a:off x="5334000" y="1439639"/>
            <a:ext cx="34460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 summary =</a:t>
            </a:r>
          </a:p>
          <a:p>
            <a:r>
              <a:rPr lang="en-US" dirty="0"/>
              <a:t>    predicted values (line)  +</a:t>
            </a:r>
          </a:p>
          <a:p>
            <a:r>
              <a:rPr lang="en-US" dirty="0"/>
              <a:t>    confidence band (uncertainty) +</a:t>
            </a:r>
          </a:p>
          <a:p>
            <a:r>
              <a:rPr lang="en-US" dirty="0"/>
              <a:t>    partial residuals (objections)</a:t>
            </a:r>
          </a:p>
        </p:txBody>
      </p:sp>
    </p:spTree>
    <p:extLst>
      <p:ext uri="{BB962C8B-B14F-4D97-AF65-F5344CB8AC3E}">
        <p14:creationId xmlns:p14="http://schemas.microsoft.com/office/powerpoint/2010/main" val="33567012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Cucumbers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5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447800"/>
            <a:ext cx="3022858" cy="491542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870" y="4495800"/>
            <a:ext cx="3200000" cy="180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929" y="152400"/>
            <a:ext cx="1614488" cy="107436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267200" y="1524000"/>
            <a:ext cx="4419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Results of a one model for authoritarian aggression</a:t>
            </a:r>
          </a:p>
          <a:p>
            <a:endParaRPr lang="en-US" dirty="0"/>
          </a:p>
          <a:p>
            <a:r>
              <a:rPr lang="en-US" dirty="0"/>
              <a:t>The information is overwhelmed by footnotes &amp; significance **stars** </a:t>
            </a:r>
          </a:p>
        </p:txBody>
      </p:sp>
    </p:spTree>
    <p:extLst>
      <p:ext uri="{BB962C8B-B14F-4D97-AF65-F5344CB8AC3E}">
        <p14:creationId xmlns:p14="http://schemas.microsoft.com/office/powerpoint/2010/main" val="250465263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BBE3325C-9630-4280-AFDF-1141657097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810" y="3326725"/>
            <a:ext cx="8342857" cy="34095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891D72-8315-4C19-99BF-AA45DADF15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Factor variables &amp; interactions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0EF00A-A388-4DDF-9DDF-50D6BD728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50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AEF96C-2A5E-43FA-8CEF-5713F6CA9809}"/>
              </a:ext>
            </a:extLst>
          </p:cNvPr>
          <p:cNvSpPr txBox="1"/>
          <p:nvPr/>
        </p:nvSpPr>
        <p:spPr>
          <a:xfrm>
            <a:off x="381000" y="1189384"/>
            <a:ext cx="8305800" cy="2031325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                                                             </a:t>
            </a:r>
            <a:r>
              <a:rPr lang="en-US" dirty="0">
                <a:solidFill>
                  <a:srgbClr val="00B050"/>
                </a:solidFill>
              </a:rPr>
              <a:t># cut Temp into three ordered levels of equal range</a:t>
            </a:r>
          </a:p>
          <a:p>
            <a:r>
              <a:rPr lang="en-US" dirty="0" err="1"/>
              <a:t>airquality$Heat</a:t>
            </a:r>
            <a:r>
              <a:rPr lang="en-US" dirty="0"/>
              <a:t> &lt;- cut(</a:t>
            </a:r>
            <a:r>
              <a:rPr lang="en-US" dirty="0" err="1"/>
              <a:t>airquality$Temp</a:t>
            </a:r>
            <a:r>
              <a:rPr lang="en-US" dirty="0"/>
              <a:t>, 3, </a:t>
            </a:r>
          </a:p>
          <a:p>
            <a:r>
              <a:rPr lang="en-US" dirty="0"/>
              <a:t>                                        labels=c("</a:t>
            </a:r>
            <a:r>
              <a:rPr lang="en-US" dirty="0" err="1"/>
              <a:t>Cool","Mild","Hot</a:t>
            </a:r>
            <a:r>
              <a:rPr lang="en-US" dirty="0"/>
              <a:t>"))</a:t>
            </a:r>
          </a:p>
          <a:p>
            <a:endParaRPr lang="en-US" dirty="0">
              <a:solidFill>
                <a:srgbClr val="00B050"/>
              </a:solidFill>
            </a:endParaRPr>
          </a:p>
          <a:p>
            <a:r>
              <a:rPr lang="en-US" dirty="0"/>
              <a:t>                                                             </a:t>
            </a:r>
            <a:r>
              <a:rPr lang="en-US" dirty="0">
                <a:solidFill>
                  <a:srgbClr val="00B050"/>
                </a:solidFill>
              </a:rPr>
              <a:t># fit model with interaction  of </a:t>
            </a:r>
            <a:r>
              <a:rPr lang="en-US" b="1" dirty="0">
                <a:solidFill>
                  <a:srgbClr val="00B050"/>
                </a:solidFill>
              </a:rPr>
              <a:t>Wind * Heat</a:t>
            </a:r>
          </a:p>
          <a:p>
            <a:r>
              <a:rPr lang="en-US" dirty="0"/>
              <a:t>fit2 &lt;- </a:t>
            </a:r>
            <a:r>
              <a:rPr lang="en-US" dirty="0" err="1"/>
              <a:t>lm</a:t>
            </a:r>
            <a:r>
              <a:rPr lang="en-US" dirty="0"/>
              <a:t>(Ozone ~ </a:t>
            </a:r>
            <a:r>
              <a:rPr lang="en-US" dirty="0" err="1"/>
              <a:t>Solar.R</a:t>
            </a:r>
            <a:r>
              <a:rPr lang="en-US" dirty="0"/>
              <a:t> + </a:t>
            </a:r>
            <a:r>
              <a:rPr lang="en-US" dirty="0">
                <a:solidFill>
                  <a:srgbClr val="FF0000"/>
                </a:solidFill>
              </a:rPr>
              <a:t>Wind*Heat</a:t>
            </a:r>
            <a:r>
              <a:rPr lang="en-US" dirty="0"/>
              <a:t>, data=</a:t>
            </a:r>
            <a:r>
              <a:rPr lang="en-US" dirty="0" err="1"/>
              <a:t>airquality</a:t>
            </a:r>
            <a:r>
              <a:rPr lang="en-US" dirty="0"/>
              <a:t>)</a:t>
            </a:r>
          </a:p>
          <a:p>
            <a:r>
              <a:rPr lang="en-US" dirty="0" err="1"/>
              <a:t>visreg</a:t>
            </a:r>
            <a:r>
              <a:rPr lang="en-US" dirty="0"/>
              <a:t>(fit2, "Wind", by="Heat", layout=c(3,1), points=list(</a:t>
            </a:r>
            <a:r>
              <a:rPr lang="en-US" dirty="0" err="1"/>
              <a:t>cex</a:t>
            </a:r>
            <a:r>
              <a:rPr lang="en-US" dirty="0"/>
              <a:t>=1))</a:t>
            </a:r>
          </a:p>
        </p:txBody>
      </p:sp>
    </p:spTree>
    <p:extLst>
      <p:ext uri="{BB962C8B-B14F-4D97-AF65-F5344CB8AC3E}">
        <p14:creationId xmlns:p14="http://schemas.microsoft.com/office/powerpoint/2010/main" val="428712526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91D72-8315-4C19-99BF-AA45DADF15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latin typeface="+mj-lt"/>
                <a:ea typeface="+mj-ea"/>
                <a:cs typeface="+mj-cs"/>
              </a:rPr>
              <a:t>Factor variables &amp; interactions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AEF96C-2A5E-43FA-8CEF-5713F6CA9809}"/>
              </a:ext>
            </a:extLst>
          </p:cNvPr>
          <p:cNvSpPr txBox="1"/>
          <p:nvPr/>
        </p:nvSpPr>
        <p:spPr>
          <a:xfrm>
            <a:off x="457200" y="1229140"/>
            <a:ext cx="8229600" cy="1828800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ct val="20000"/>
              </a:spcBef>
            </a:pPr>
            <a:r>
              <a:rPr lang="en-US" dirty="0" err="1">
                <a:latin typeface="Lucida Console" panose="020B0609040504020204" pitchFamily="49" charset="0"/>
              </a:rPr>
              <a:t>visreg</a:t>
            </a:r>
            <a:r>
              <a:rPr lang="en-US" dirty="0">
                <a:latin typeface="Lucida Console" panose="020B0609040504020204" pitchFamily="49" charset="0"/>
              </a:rPr>
              <a:t>(fit2, "Wind", by="Heat", </a:t>
            </a:r>
          </a:p>
          <a:p>
            <a:pPr>
              <a:spcBef>
                <a:spcPct val="20000"/>
              </a:spcBef>
            </a:pPr>
            <a:r>
              <a:rPr lang="en-US" dirty="0">
                <a:solidFill>
                  <a:srgbClr val="FF0000"/>
                </a:solidFill>
                <a:latin typeface="Lucida Console" panose="020B0609040504020204" pitchFamily="49" charset="0"/>
              </a:rPr>
              <a:t>       overlay=TRUE</a:t>
            </a:r>
            <a:r>
              <a:rPr lang="en-US" dirty="0">
                <a:latin typeface="Lucida Console" panose="020B0609040504020204" pitchFamily="49" charset="0"/>
              </a:rPr>
              <a:t>, </a:t>
            </a:r>
          </a:p>
          <a:p>
            <a:pPr>
              <a:spcBef>
                <a:spcPct val="20000"/>
              </a:spcBef>
            </a:pPr>
            <a:r>
              <a:rPr lang="en-US" dirty="0">
                <a:latin typeface="Lucida Console" panose="020B0609040504020204" pitchFamily="49" charset="0"/>
              </a:rPr>
              <a:t>            </a:t>
            </a:r>
            <a:r>
              <a:rPr lang="en-US" dirty="0">
                <a:solidFill>
                  <a:srgbClr val="FF0000"/>
                </a:solidFill>
                <a:latin typeface="Lucida Console" panose="020B0609040504020204" pitchFamily="49" charset="0"/>
              </a:rPr>
              <a:t>gg=TRUE</a:t>
            </a:r>
            <a:r>
              <a:rPr lang="en-US" dirty="0">
                <a:latin typeface="Lucida Console" panose="020B0609040504020204" pitchFamily="49" charset="0"/>
              </a:rPr>
              <a:t>, </a:t>
            </a:r>
          </a:p>
          <a:p>
            <a:pPr>
              <a:spcBef>
                <a:spcPct val="20000"/>
              </a:spcBef>
            </a:pPr>
            <a:r>
              <a:rPr lang="en-US" dirty="0">
                <a:latin typeface="Lucida Console" panose="020B0609040504020204" pitchFamily="49" charset="0"/>
              </a:rPr>
              <a:t>       points=list(size=2)) + </a:t>
            </a:r>
          </a:p>
          <a:p>
            <a:pPr>
              <a:spcBef>
                <a:spcPct val="20000"/>
              </a:spcBef>
            </a:pPr>
            <a:r>
              <a:rPr lang="en-US" dirty="0">
                <a:latin typeface="Lucida Console" panose="020B0609040504020204" pitchFamily="49" charset="0"/>
              </a:rPr>
              <a:t>  </a:t>
            </a:r>
            <a:r>
              <a:rPr lang="en-US" dirty="0" err="1">
                <a:latin typeface="Lucida Console" panose="020B0609040504020204" pitchFamily="49" charset="0"/>
              </a:rPr>
              <a:t>theme_bw</a:t>
            </a:r>
            <a:r>
              <a:rPr lang="en-US" dirty="0">
                <a:latin typeface="Lucida Console" panose="020B0609040504020204" pitchFamily="49" charset="0"/>
              </a:rPr>
              <a:t>()</a:t>
            </a:r>
          </a:p>
        </p:txBody>
      </p:sp>
      <p:pic>
        <p:nvPicPr>
          <p:cNvPr id="8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B2CA51B5-51AC-4D7A-AD4C-9254638C8D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3248700"/>
            <a:ext cx="4038600" cy="3534842"/>
          </a:xfrm>
          <a:prstGeom prst="rect">
            <a:avLst/>
          </a:prstGeom>
          <a:noFill/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0EF00A-A388-4DDF-9DDF-50D6BD728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10B7604-93B8-4136-B9BD-D1CE89EE20B0}" type="slidenum">
              <a:rPr lang="en-US" smtClean="0"/>
              <a:pPr>
                <a:spcAft>
                  <a:spcPts val="600"/>
                </a:spcAft>
              </a:pPr>
              <a:t>51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CAF10C0-6965-46A8-8537-8E0B041FD85B}"/>
              </a:ext>
            </a:extLst>
          </p:cNvPr>
          <p:cNvSpPr txBox="1"/>
          <p:nvPr/>
        </p:nvSpPr>
        <p:spPr>
          <a:xfrm>
            <a:off x="457200" y="3270323"/>
            <a:ext cx="4114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overlay=TRUE</a:t>
            </a:r>
            <a:r>
              <a:rPr lang="en-US" dirty="0"/>
              <a:t> </a:t>
            </a:r>
            <a:r>
              <a:rPr lang="en-US" dirty="0">
                <a:sym typeface="Symbol" panose="05050102010706020507" pitchFamily="18" charset="2"/>
              </a:rPr>
              <a:t> superpose panels</a:t>
            </a:r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gg=TRUE </a:t>
            </a:r>
            <a:r>
              <a:rPr lang="en-US" dirty="0">
                <a:sym typeface="Symbol" panose="05050102010706020507" pitchFamily="18" charset="2"/>
              </a:rPr>
              <a:t> uses </a:t>
            </a:r>
            <a:r>
              <a:rPr lang="en-US" dirty="0" err="1">
                <a:sym typeface="Symbol" panose="05050102010706020507" pitchFamily="18" charset="2"/>
              </a:rPr>
              <a:t>ggplot</a:t>
            </a:r>
            <a:endParaRPr lang="en-US" dirty="0">
              <a:sym typeface="Symbol" panose="05050102010706020507" pitchFamily="18" charset="2"/>
            </a:endParaRPr>
          </a:p>
          <a:p>
            <a:endParaRPr lang="en-US" dirty="0">
              <a:sym typeface="Symbol" panose="05050102010706020507" pitchFamily="18" charset="2"/>
            </a:endParaRPr>
          </a:p>
          <a:p>
            <a:r>
              <a:rPr lang="en-US" dirty="0">
                <a:sym typeface="Symbol" panose="05050102010706020507" pitchFamily="18" charset="2"/>
              </a:rPr>
              <a:t>This allows slope for Wind to vary with Heat e.g., Wind has no effect when Cool</a:t>
            </a:r>
          </a:p>
          <a:p>
            <a:endParaRPr lang="en-US" dirty="0">
              <a:sym typeface="Symbol" panose="05050102010706020507" pitchFamily="18" charset="2"/>
            </a:endParaRPr>
          </a:p>
          <a:p>
            <a:r>
              <a:rPr lang="en-US" dirty="0">
                <a:sym typeface="Symbol" panose="05050102010706020507" pitchFamily="18" charset="2"/>
              </a:rPr>
              <a:t>This model still assumes </a:t>
            </a:r>
            <a:r>
              <a:rPr lang="en-US" dirty="0">
                <a:solidFill>
                  <a:srgbClr val="FF0000"/>
                </a:solidFill>
                <a:sym typeface="Symbol" panose="05050102010706020507" pitchFamily="18" charset="2"/>
              </a:rPr>
              <a:t>linear</a:t>
            </a:r>
            <a:r>
              <a:rPr lang="en-US" dirty="0">
                <a:sym typeface="Symbol" panose="05050102010706020507" pitchFamily="18" charset="2"/>
              </a:rPr>
              <a:t> effects of Heat &amp; Wind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646969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B4B40-D11F-4E51-BBA7-58F32BC03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Non-linear effects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72DC66A-68E3-461D-BF85-8B80C54F0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52</a:t>
            </a:fld>
            <a:endParaRPr lang="en-US"/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6E7D650B-221C-46D2-810E-59D85E64F9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3" y="2278602"/>
            <a:ext cx="4011429" cy="3874286"/>
          </a:xfrm>
          <a:prstGeom prst="rect">
            <a:avLst/>
          </a:prstGeom>
        </p:spPr>
      </p:pic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96ED813D-9032-4F1D-9FAF-D2BDEEF6AA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3491" y="2304279"/>
            <a:ext cx="4037143" cy="385714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AD5F90D-8277-406B-90AB-139F6BF8ECED}"/>
              </a:ext>
            </a:extLst>
          </p:cNvPr>
          <p:cNvSpPr txBox="1"/>
          <p:nvPr/>
        </p:nvSpPr>
        <p:spPr>
          <a:xfrm>
            <a:off x="457201" y="1219200"/>
            <a:ext cx="3733800" cy="830997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fit &lt;- </a:t>
            </a:r>
            <a:r>
              <a:rPr lang="en-US" sz="1600" dirty="0" err="1"/>
              <a:t>lm</a:t>
            </a:r>
            <a:r>
              <a:rPr lang="en-US" sz="1600" dirty="0"/>
              <a:t>(Ozone ~ </a:t>
            </a:r>
            <a:r>
              <a:rPr lang="en-US" sz="1600" dirty="0" err="1"/>
              <a:t>Solar.R</a:t>
            </a:r>
            <a:r>
              <a:rPr lang="en-US" sz="1600" dirty="0"/>
              <a:t> + </a:t>
            </a:r>
            <a:r>
              <a:rPr lang="en-US" sz="1600" dirty="0">
                <a:solidFill>
                  <a:srgbClr val="FF0000"/>
                </a:solidFill>
              </a:rPr>
              <a:t>poly(Wind,2) </a:t>
            </a:r>
            <a:r>
              <a:rPr lang="en-US" sz="1600" dirty="0"/>
              <a:t>+  </a:t>
            </a:r>
          </a:p>
          <a:p>
            <a:r>
              <a:rPr lang="en-US" sz="1600" dirty="0"/>
              <a:t>                Temp, data=</a:t>
            </a:r>
            <a:r>
              <a:rPr lang="en-US" sz="1600" dirty="0" err="1"/>
              <a:t>airquality</a:t>
            </a:r>
            <a:r>
              <a:rPr lang="en-US" sz="1600" dirty="0"/>
              <a:t>)</a:t>
            </a:r>
          </a:p>
          <a:p>
            <a:r>
              <a:rPr lang="en-US" sz="1600" dirty="0" err="1"/>
              <a:t>visreg</a:t>
            </a:r>
            <a:r>
              <a:rPr lang="en-US" sz="1600" dirty="0"/>
              <a:t>(fit, "Wind“)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1E2455-D831-429C-A307-798D6F6FE734}"/>
              </a:ext>
            </a:extLst>
          </p:cNvPr>
          <p:cNvSpPr txBox="1"/>
          <p:nvPr/>
        </p:nvSpPr>
        <p:spPr>
          <a:xfrm>
            <a:off x="4468630" y="1219200"/>
            <a:ext cx="4218170" cy="923330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fit &lt;- </a:t>
            </a:r>
            <a:r>
              <a:rPr lang="en-US" dirty="0" err="1"/>
              <a:t>lm</a:t>
            </a:r>
            <a:r>
              <a:rPr lang="en-US" dirty="0"/>
              <a:t>(Ozone ~ </a:t>
            </a:r>
            <a:r>
              <a:rPr lang="en-US" dirty="0" err="1"/>
              <a:t>Solar.R</a:t>
            </a:r>
            <a:r>
              <a:rPr lang="en-US" dirty="0"/>
              <a:t> + Wind +  </a:t>
            </a:r>
          </a:p>
          <a:p>
            <a:r>
              <a:rPr lang="en-US" dirty="0"/>
              <a:t>                </a:t>
            </a:r>
            <a:r>
              <a:rPr lang="en-US" dirty="0">
                <a:solidFill>
                  <a:srgbClr val="FF0000"/>
                </a:solidFill>
              </a:rPr>
              <a:t>poly(Temp,2), </a:t>
            </a:r>
            <a:r>
              <a:rPr lang="en-US" dirty="0"/>
              <a:t>data=</a:t>
            </a:r>
            <a:r>
              <a:rPr lang="en-US" dirty="0" err="1"/>
              <a:t>airquality</a:t>
            </a:r>
            <a:r>
              <a:rPr lang="en-US" dirty="0"/>
              <a:t>)</a:t>
            </a:r>
          </a:p>
          <a:p>
            <a:r>
              <a:rPr lang="en-US" dirty="0" err="1"/>
              <a:t>visreg</a:t>
            </a:r>
            <a:r>
              <a:rPr lang="en-US" dirty="0"/>
              <a:t>(fit, "Temp")</a:t>
            </a:r>
          </a:p>
        </p:txBody>
      </p:sp>
    </p:spTree>
    <p:extLst>
      <p:ext uri="{BB962C8B-B14F-4D97-AF65-F5344CB8AC3E}">
        <p14:creationId xmlns:p14="http://schemas.microsoft.com/office/powerpoint/2010/main" val="2086135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20854-4D03-4BEA-9C99-DBEAC3EC2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Response surface models (visreg2d)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0071BE3-99FF-4E9E-8E11-FB31B90032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53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8596A1-1A6B-4087-BD57-D034B77476C9}"/>
              </a:ext>
            </a:extLst>
          </p:cNvPr>
          <p:cNvSpPr txBox="1"/>
          <p:nvPr/>
        </p:nvSpPr>
        <p:spPr>
          <a:xfrm>
            <a:off x="457200" y="1162880"/>
            <a:ext cx="8229600" cy="646331"/>
          </a:xfrm>
          <a:prstGeom prst="rect">
            <a:avLst/>
          </a:prstGeom>
          <a:solidFill>
            <a:srgbClr val="FFFF00">
              <a:alpha val="2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# Fit quadratics in both Wind &amp; Temp and interaction Wind * Temp</a:t>
            </a:r>
          </a:p>
          <a:p>
            <a:r>
              <a:rPr lang="en-US" dirty="0" err="1"/>
              <a:t>fitp</a:t>
            </a:r>
            <a:r>
              <a:rPr lang="en-US" dirty="0"/>
              <a:t> &lt;- </a:t>
            </a:r>
            <a:r>
              <a:rPr lang="en-US" dirty="0" err="1"/>
              <a:t>lm</a:t>
            </a:r>
            <a:r>
              <a:rPr lang="en-US" dirty="0"/>
              <a:t>(Ozone ~ </a:t>
            </a:r>
            <a:r>
              <a:rPr lang="en-US" dirty="0" err="1"/>
              <a:t>Solar.R</a:t>
            </a:r>
            <a:r>
              <a:rPr lang="en-US" dirty="0"/>
              <a:t> + </a:t>
            </a:r>
            <a:r>
              <a:rPr lang="en-US" dirty="0">
                <a:solidFill>
                  <a:srgbClr val="FF0000"/>
                </a:solidFill>
              </a:rPr>
              <a:t>poly(Wind,2) * poly(Temp,2), </a:t>
            </a:r>
            <a:r>
              <a:rPr lang="en-US" dirty="0"/>
              <a:t>data=</a:t>
            </a:r>
            <a:r>
              <a:rPr lang="en-US" dirty="0" err="1"/>
              <a:t>airquality</a:t>
            </a:r>
            <a:r>
              <a:rPr lang="en-US" dirty="0"/>
              <a:t>) </a:t>
            </a:r>
          </a:p>
        </p:txBody>
      </p:sp>
      <p:pic>
        <p:nvPicPr>
          <p:cNvPr id="8" name="Picture 7" descr="Chart, surface chart&#10;&#10;Description automatically generated">
            <a:extLst>
              <a:ext uri="{FF2B5EF4-FFF2-40B4-BE49-F238E27FC236}">
                <a16:creationId xmlns:a16="http://schemas.microsoft.com/office/drawing/2014/main" id="{5B805485-E86A-4845-B3F1-500303B495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993" y="2995630"/>
            <a:ext cx="3546286" cy="346476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3DF1310-85F7-451C-A25C-E11D1EC3E517}"/>
              </a:ext>
            </a:extLst>
          </p:cNvPr>
          <p:cNvSpPr txBox="1"/>
          <p:nvPr/>
        </p:nvSpPr>
        <p:spPr>
          <a:xfrm>
            <a:off x="457200" y="2113875"/>
            <a:ext cx="3886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visreg2d(</a:t>
            </a:r>
            <a:r>
              <a:rPr lang="en-US" sz="1400" dirty="0" err="1"/>
              <a:t>fitp</a:t>
            </a:r>
            <a:r>
              <a:rPr lang="en-US" sz="1400" dirty="0"/>
              <a:t>, "Wind", "Temp", </a:t>
            </a:r>
            <a:r>
              <a:rPr lang="en-US" sz="1400" dirty="0" err="1"/>
              <a:t>plot.type</a:t>
            </a:r>
            <a:r>
              <a:rPr lang="en-US" sz="1400" dirty="0"/>
              <a:t>="gg") +  </a:t>
            </a:r>
          </a:p>
          <a:p>
            <a:r>
              <a:rPr lang="en-US" sz="1400" dirty="0"/>
              <a:t>       </a:t>
            </a:r>
            <a:r>
              <a:rPr lang="en-US" sz="1400" dirty="0" err="1">
                <a:solidFill>
                  <a:srgbClr val="FF0000"/>
                </a:solidFill>
              </a:rPr>
              <a:t>geom_contour</a:t>
            </a:r>
            <a:r>
              <a:rPr lang="en-US" sz="1400" dirty="0"/>
              <a:t>(</a:t>
            </a:r>
            <a:r>
              <a:rPr lang="en-US" sz="1400" dirty="0" err="1"/>
              <a:t>aes</a:t>
            </a:r>
            <a:r>
              <a:rPr lang="en-US" sz="1400" dirty="0"/>
              <a:t>(z=z), color="black")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EB35EF-9E1D-42AD-98D8-60321C94A6D1}"/>
              </a:ext>
            </a:extLst>
          </p:cNvPr>
          <p:cNvSpPr txBox="1"/>
          <p:nvPr/>
        </p:nvSpPr>
        <p:spPr>
          <a:xfrm>
            <a:off x="4800601" y="2117972"/>
            <a:ext cx="38861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visreg2d(</a:t>
            </a:r>
            <a:r>
              <a:rPr lang="en-US" sz="1400" dirty="0" err="1"/>
              <a:t>fitp</a:t>
            </a:r>
            <a:r>
              <a:rPr lang="en-US" sz="1400" dirty="0"/>
              <a:t>, "Wind", "Temp", </a:t>
            </a:r>
            <a:r>
              <a:rPr lang="en-US" sz="1400" dirty="0" err="1">
                <a:solidFill>
                  <a:srgbClr val="FF0000"/>
                </a:solidFill>
              </a:rPr>
              <a:t>plot.type</a:t>
            </a:r>
            <a:r>
              <a:rPr lang="en-US" sz="1400" dirty="0">
                <a:solidFill>
                  <a:srgbClr val="FF0000"/>
                </a:solidFill>
              </a:rPr>
              <a:t>="</a:t>
            </a:r>
            <a:r>
              <a:rPr lang="en-US" sz="1400" dirty="0" err="1">
                <a:solidFill>
                  <a:srgbClr val="FF0000"/>
                </a:solidFill>
              </a:rPr>
              <a:t>persp</a:t>
            </a:r>
            <a:r>
              <a:rPr lang="en-US" sz="1400" dirty="0">
                <a:solidFill>
                  <a:srgbClr val="FF0000"/>
                </a:solidFill>
              </a:rPr>
              <a:t>“ </a:t>
            </a:r>
            <a:r>
              <a:rPr lang="en-US" sz="1400" dirty="0"/>
              <a:t>)</a:t>
            </a:r>
          </a:p>
        </p:txBody>
      </p:sp>
      <p:pic>
        <p:nvPicPr>
          <p:cNvPr id="7" name="Picture 6" descr="Chart, diagram&#10;&#10;Description automatically generated">
            <a:extLst>
              <a:ext uri="{FF2B5EF4-FFF2-40B4-BE49-F238E27FC236}">
                <a16:creationId xmlns:a16="http://schemas.microsoft.com/office/drawing/2014/main" id="{F6FA73A2-8DFE-4992-A8AE-80F9326A65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173" y="2998914"/>
            <a:ext cx="3731860" cy="3584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78983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FAFA32B8-3E9A-48F3-95BE-1D12113750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5299" y="4761589"/>
            <a:ext cx="3733800" cy="17668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D7D33EC-3971-4398-BB25-F82D0E6487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 anchor="ctr">
            <a:normAutofit/>
          </a:bodyPr>
          <a:lstStyle/>
          <a:p>
            <a:r>
              <a:rPr lang="en-US" dirty="0"/>
              <a:t>Regression trees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9173B4-E266-4E5F-9A43-4126B8F8F2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2057400"/>
            <a:ext cx="4038600" cy="406876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000" dirty="0"/>
              <a:t>Essential ideas: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Find predictor and split value which minimizes SSE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fitted value in each subgroup = mean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repeat, recursively, splitting by next best predictor</a:t>
            </a:r>
          </a:p>
          <a:p>
            <a:pPr>
              <a:lnSpc>
                <a:spcPct val="90000"/>
              </a:lnSpc>
            </a:pPr>
            <a:r>
              <a:rPr lang="en-US" sz="2000" dirty="0"/>
              <a:t>Large literature </a:t>
            </a:r>
          </a:p>
          <a:p>
            <a:pPr lvl="1">
              <a:lnSpc>
                <a:spcPct val="90000"/>
              </a:lnSpc>
            </a:pPr>
            <a:r>
              <a:rPr lang="en-US" sz="1800" dirty="0"/>
              <a:t>cost, complexity tradeoff</a:t>
            </a:r>
          </a:p>
          <a:p>
            <a:pPr lvl="1">
              <a:lnSpc>
                <a:spcPct val="90000"/>
              </a:lnSpc>
            </a:pPr>
            <a:r>
              <a:rPr lang="en-US" sz="1800" dirty="0"/>
              <a:t>pruning methods</a:t>
            </a:r>
          </a:p>
          <a:p>
            <a:pPr lvl="1">
              <a:lnSpc>
                <a:spcPct val="90000"/>
              </a:lnSpc>
            </a:pPr>
            <a:r>
              <a:rPr lang="en-US" sz="1800" dirty="0"/>
              <a:t>boosting, cross-validation</a:t>
            </a:r>
          </a:p>
          <a:p>
            <a:pPr lvl="1">
              <a:lnSpc>
                <a:spcPct val="90000"/>
              </a:lnSpc>
            </a:pPr>
            <a:r>
              <a:rPr lang="en-US" sz="1800" dirty="0"/>
              <a:t>tree averaging</a:t>
            </a:r>
          </a:p>
          <a:p>
            <a:pPr lvl="1">
              <a:lnSpc>
                <a:spcPct val="90000"/>
              </a:lnSpc>
            </a:pP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CEF1FF3-D4F4-43A5-9D76-82929C36B4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810B7604-93B8-4136-B9BD-D1CE89EE20B0}" type="slidenum">
              <a:rPr lang="en-US" smtClean="0"/>
              <a:pPr>
                <a:spcAft>
                  <a:spcPts val="600"/>
                </a:spcAft>
              </a:pPr>
              <a:t>54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8F1448-925D-4BEE-B103-9D1A8E9C0171}"/>
              </a:ext>
            </a:extLst>
          </p:cNvPr>
          <p:cNvSpPr txBox="1"/>
          <p:nvPr/>
        </p:nvSpPr>
        <p:spPr>
          <a:xfrm>
            <a:off x="457200" y="1143000"/>
            <a:ext cx="8229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Regression trees are a non-parametric alternative to linear models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3DF97A0B-5477-4BA5-A0DD-5673596C7920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8836" y="1753494"/>
            <a:ext cx="3606726" cy="2511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3DFE672-AC16-4BC3-AFA0-469572EEDC5F}"/>
              </a:ext>
            </a:extLst>
          </p:cNvPr>
          <p:cNvSpPr txBox="1"/>
          <p:nvPr/>
        </p:nvSpPr>
        <p:spPr>
          <a:xfrm>
            <a:off x="4978884" y="4527210"/>
            <a:ext cx="3250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e.g.:        mpg ~ </a:t>
            </a:r>
            <a:r>
              <a:rPr lang="en-US" dirty="0" err="1"/>
              <a:t>cyl</a:t>
            </a:r>
            <a:r>
              <a:rPr lang="en-US" dirty="0"/>
              <a:t> + hp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5443A4D-2217-4BC0-815C-9050839A6933}"/>
              </a:ext>
            </a:extLst>
          </p:cNvPr>
          <p:cNvCxnSpPr/>
          <p:nvPr/>
        </p:nvCxnSpPr>
        <p:spPr>
          <a:xfrm flipH="1">
            <a:off x="533400" y="3733800"/>
            <a:ext cx="304800" cy="0"/>
          </a:xfrm>
          <a:prstGeom prst="line">
            <a:avLst/>
          </a:prstGeom>
          <a:ln w="31750">
            <a:solidFill>
              <a:srgbClr val="FF0000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A0658ED-467C-42FA-8298-7B33489F6AD5}"/>
              </a:ext>
            </a:extLst>
          </p:cNvPr>
          <p:cNvCxnSpPr/>
          <p:nvPr/>
        </p:nvCxnSpPr>
        <p:spPr>
          <a:xfrm flipV="1">
            <a:off x="533400" y="2514600"/>
            <a:ext cx="0" cy="1219200"/>
          </a:xfrm>
          <a:prstGeom prst="line">
            <a:avLst/>
          </a:prstGeom>
          <a:ln w="31750">
            <a:solidFill>
              <a:srgbClr val="FF0000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21C302C-6726-4777-8E43-26389D2FC482}"/>
              </a:ext>
            </a:extLst>
          </p:cNvPr>
          <p:cNvCxnSpPr/>
          <p:nvPr/>
        </p:nvCxnSpPr>
        <p:spPr>
          <a:xfrm>
            <a:off x="533400" y="2514600"/>
            <a:ext cx="381000" cy="0"/>
          </a:xfrm>
          <a:prstGeom prst="line">
            <a:avLst/>
          </a:prstGeom>
          <a:ln w="3175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20D23086-5650-4C55-A8C7-9E80000DB012}"/>
              </a:ext>
            </a:extLst>
          </p:cNvPr>
          <p:cNvSpPr txBox="1"/>
          <p:nvPr/>
        </p:nvSpPr>
        <p:spPr>
          <a:xfrm>
            <a:off x="6604241" y="1673182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x</a:t>
            </a:r>
            <a:r>
              <a:rPr lang="en-US" baseline="-25000" dirty="0"/>
              <a:t>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1444440-10AC-4DA1-B497-4566B2E9F284}"/>
              </a:ext>
            </a:extLst>
          </p:cNvPr>
          <p:cNvSpPr txBox="1"/>
          <p:nvPr/>
        </p:nvSpPr>
        <p:spPr>
          <a:xfrm>
            <a:off x="7353300" y="2399825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x</a:t>
            </a:r>
            <a:r>
              <a:rPr lang="en-US" baseline="-25000" dirty="0"/>
              <a:t>2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05DF43B-3853-4399-9143-8BC3875E6F4F}"/>
              </a:ext>
            </a:extLst>
          </p:cNvPr>
          <p:cNvSpPr/>
          <p:nvPr/>
        </p:nvSpPr>
        <p:spPr>
          <a:xfrm>
            <a:off x="6660899" y="3146151"/>
            <a:ext cx="3626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x</a:t>
            </a:r>
            <a:r>
              <a:rPr lang="en-US" baseline="-25000" dirty="0"/>
              <a:t>3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6C716B7-9560-401D-81FE-7AD32F11FC23}"/>
              </a:ext>
            </a:extLst>
          </p:cNvPr>
          <p:cNvSpPr txBox="1"/>
          <p:nvPr/>
        </p:nvSpPr>
        <p:spPr>
          <a:xfrm>
            <a:off x="5844550" y="2001218"/>
            <a:ext cx="5790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ym typeface="Symbol" panose="05050102010706020507" pitchFamily="18" charset="2"/>
              </a:rPr>
              <a:t> c</a:t>
            </a:r>
            <a:r>
              <a:rPr lang="en-US" sz="2000" baseline="-25000" dirty="0">
                <a:sym typeface="Symbol" panose="05050102010706020507" pitchFamily="18" charset="2"/>
              </a:rPr>
              <a:t>1</a:t>
            </a:r>
            <a:endParaRPr lang="en-US" sz="2000" baseline="-25000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BFA622B-FD2E-440B-B804-C68E343FDFC2}"/>
              </a:ext>
            </a:extLst>
          </p:cNvPr>
          <p:cNvSpPr/>
          <p:nvPr/>
        </p:nvSpPr>
        <p:spPr>
          <a:xfrm>
            <a:off x="6708897" y="2642815"/>
            <a:ext cx="57900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ym typeface="Symbol" panose="05050102010706020507" pitchFamily="18" charset="2"/>
              </a:rPr>
              <a:t> c</a:t>
            </a:r>
            <a:r>
              <a:rPr lang="en-US" sz="2000" baseline="-25000" dirty="0">
                <a:sym typeface="Symbol" panose="05050102010706020507" pitchFamily="18" charset="2"/>
              </a:rPr>
              <a:t>2</a:t>
            </a:r>
            <a:endParaRPr lang="en-US" sz="2000" baseline="-25000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D21E2EB-D781-4D83-9FE0-26A33FFBCE45}"/>
              </a:ext>
            </a:extLst>
          </p:cNvPr>
          <p:cNvSpPr/>
          <p:nvPr/>
        </p:nvSpPr>
        <p:spPr>
          <a:xfrm>
            <a:off x="5819891" y="3376748"/>
            <a:ext cx="57900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ym typeface="Symbol" panose="05050102010706020507" pitchFamily="18" charset="2"/>
              </a:rPr>
              <a:t> c</a:t>
            </a:r>
            <a:r>
              <a:rPr lang="en-US" sz="2000" baseline="-25000" dirty="0">
                <a:sym typeface="Symbol" panose="05050102010706020507" pitchFamily="18" charset="2"/>
              </a:rPr>
              <a:t>3</a:t>
            </a:r>
            <a:endParaRPr lang="en-US" sz="2000" baseline="-25000" dirty="0"/>
          </a:p>
        </p:txBody>
      </p:sp>
    </p:spTree>
    <p:extLst>
      <p:ext uri="{BB962C8B-B14F-4D97-AF65-F5344CB8AC3E}">
        <p14:creationId xmlns:p14="http://schemas.microsoft.com/office/powerpoint/2010/main" val="233778252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4AB47-6526-4AAE-AC23-84BE578F5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Prestige data: </a:t>
            </a:r>
            <a:r>
              <a:rPr lang="en-US" dirty="0" err="1"/>
              <a:t>rpart</a:t>
            </a:r>
            <a:r>
              <a:rPr lang="en-US" dirty="0"/>
              <a:t> tree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BFD5E5B-85BD-4C24-A74B-CB0304737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55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8FD9DF-6E13-4F8F-B720-359174261311}"/>
              </a:ext>
            </a:extLst>
          </p:cNvPr>
          <p:cNvSpPr txBox="1"/>
          <p:nvPr/>
        </p:nvSpPr>
        <p:spPr>
          <a:xfrm>
            <a:off x="457200" y="1371600"/>
            <a:ext cx="8229600" cy="4247317"/>
          </a:xfrm>
          <a:prstGeom prst="rect">
            <a:avLst/>
          </a:prstGeom>
          <a:solidFill>
            <a:srgbClr val="FFFF00">
              <a:alpha val="2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&gt; library(</a:t>
            </a:r>
            <a:r>
              <a:rPr lang="en-US" dirty="0" err="1"/>
              <a:t>rpart</a:t>
            </a:r>
            <a:r>
              <a:rPr lang="en-US" dirty="0"/>
              <a:t>)               </a:t>
            </a:r>
            <a:r>
              <a:rPr lang="en-US" dirty="0">
                <a:solidFill>
                  <a:srgbClr val="00B050"/>
                </a:solidFill>
              </a:rPr>
              <a:t># calculating regression trees</a:t>
            </a:r>
          </a:p>
          <a:p>
            <a:r>
              <a:rPr lang="en-US" dirty="0"/>
              <a:t>&gt; library(</a:t>
            </a:r>
            <a:r>
              <a:rPr lang="en-US" dirty="0" err="1"/>
              <a:t>rpart.plot</a:t>
            </a:r>
            <a:r>
              <a:rPr lang="en-US" dirty="0"/>
              <a:t>)       </a:t>
            </a:r>
            <a:r>
              <a:rPr lang="en-US" dirty="0">
                <a:solidFill>
                  <a:srgbClr val="00B050"/>
                </a:solidFill>
              </a:rPr>
              <a:t># plotting regression trees</a:t>
            </a:r>
          </a:p>
          <a:p>
            <a:endParaRPr lang="en-US" dirty="0"/>
          </a:p>
          <a:p>
            <a:r>
              <a:rPr lang="en-US" dirty="0"/>
              <a:t>&gt; </a:t>
            </a:r>
            <a:r>
              <a:rPr lang="en-US" dirty="0" err="1"/>
              <a:t>rmod</a:t>
            </a:r>
            <a:r>
              <a:rPr lang="en-US" dirty="0"/>
              <a:t> &lt;- </a:t>
            </a:r>
            <a:r>
              <a:rPr lang="en-US" dirty="0" err="1"/>
              <a:t>rpart</a:t>
            </a:r>
            <a:r>
              <a:rPr lang="en-US" dirty="0"/>
              <a:t>(prestige ~ education + income + women + type, </a:t>
            </a:r>
          </a:p>
          <a:p>
            <a:r>
              <a:rPr lang="en-US" dirty="0"/>
              <a:t>              data=Prestige,</a:t>
            </a:r>
          </a:p>
          <a:p>
            <a:r>
              <a:rPr lang="en-US" dirty="0"/>
              <a:t>              method = "</a:t>
            </a:r>
            <a:r>
              <a:rPr lang="en-US" dirty="0" err="1"/>
              <a:t>anova</a:t>
            </a:r>
            <a:r>
              <a:rPr lang="en-US" dirty="0"/>
              <a:t>")</a:t>
            </a:r>
          </a:p>
          <a:p>
            <a:endParaRPr lang="en-US" dirty="0"/>
          </a:p>
          <a:p>
            <a:r>
              <a:rPr lang="en-US" dirty="0"/>
              <a:t>&gt; </a:t>
            </a:r>
            <a:r>
              <a:rPr lang="en-US" dirty="0" err="1"/>
              <a:t>rpart.rules</a:t>
            </a:r>
            <a:r>
              <a:rPr lang="en-US" dirty="0"/>
              <a:t>(</a:t>
            </a:r>
            <a:r>
              <a:rPr lang="en-US" dirty="0" err="1"/>
              <a:t>rmod</a:t>
            </a:r>
            <a:r>
              <a:rPr lang="en-US" dirty="0"/>
              <a:t>)         </a:t>
            </a:r>
            <a:r>
              <a:rPr lang="en-US" dirty="0">
                <a:solidFill>
                  <a:srgbClr val="00B050"/>
                </a:solidFill>
              </a:rPr>
              <a:t># print prediction rules</a:t>
            </a:r>
          </a:p>
          <a:p>
            <a:r>
              <a:rPr lang="en-US" dirty="0"/>
              <a:t> prestige                                                    </a:t>
            </a:r>
          </a:p>
          <a:p>
            <a:r>
              <a:rPr lang="en-US" dirty="0"/>
              <a:t>       24 when education &lt;  10           &amp; income &lt;  3600        </a:t>
            </a:r>
          </a:p>
          <a:p>
            <a:r>
              <a:rPr lang="en-US" dirty="0"/>
              <a:t>       33 when education &lt;  10           &amp; income is 3600 to 6078</a:t>
            </a:r>
          </a:p>
          <a:p>
            <a:r>
              <a:rPr lang="en-US" dirty="0"/>
              <a:t>       41 when education is 10 to 12 &amp; income &lt;  6078        </a:t>
            </a:r>
          </a:p>
          <a:p>
            <a:r>
              <a:rPr lang="en-US" dirty="0"/>
              <a:t>       46 when education &lt;  12           &amp; income &gt;=  6078</a:t>
            </a:r>
          </a:p>
          <a:p>
            <a:r>
              <a:rPr lang="en-US" dirty="0"/>
              <a:t>       63 when education is 12 to 14                         </a:t>
            </a:r>
          </a:p>
          <a:p>
            <a:r>
              <a:rPr lang="en-US" dirty="0"/>
              <a:t>       73 when education &gt;=       14                        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E9D528-7AC8-4DBB-8078-38A7B4E2820D}"/>
              </a:ext>
            </a:extLst>
          </p:cNvPr>
          <p:cNvSpPr txBox="1"/>
          <p:nvPr/>
        </p:nvSpPr>
        <p:spPr>
          <a:xfrm>
            <a:off x="457200" y="5867400"/>
            <a:ext cx="8077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Only education &amp; income are involved in this simple model.</a:t>
            </a:r>
          </a:p>
          <a:p>
            <a:r>
              <a:rPr lang="en-US" dirty="0"/>
              <a:t>Other controls allow setting classification details</a:t>
            </a:r>
          </a:p>
        </p:txBody>
      </p:sp>
    </p:spTree>
    <p:extLst>
      <p:ext uri="{BB962C8B-B14F-4D97-AF65-F5344CB8AC3E}">
        <p14:creationId xmlns:p14="http://schemas.microsoft.com/office/powerpoint/2010/main" val="102018458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F4F5E-65E3-4FB7-A483-89855DA17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Prestige data: </a:t>
            </a:r>
            <a:r>
              <a:rPr lang="en-US" dirty="0" err="1"/>
              <a:t>rpart</a:t>
            </a:r>
            <a:r>
              <a:rPr lang="en-US" dirty="0"/>
              <a:t> tree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663371-1D5B-4C94-9B53-318C339DF4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56</a:t>
            </a:fld>
            <a:endParaRPr lang="en-US"/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DE173FF5-B7C3-426B-A5C6-0D7AA3EF8E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968790"/>
            <a:ext cx="7581714" cy="461457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3A4D1E0-B34C-4BF6-BD4D-C9922B31479E}"/>
              </a:ext>
            </a:extLst>
          </p:cNvPr>
          <p:cNvSpPr txBox="1"/>
          <p:nvPr/>
        </p:nvSpPr>
        <p:spPr>
          <a:xfrm>
            <a:off x="457200" y="1219200"/>
            <a:ext cx="8229600" cy="461665"/>
          </a:xfrm>
          <a:prstGeom prst="rect">
            <a:avLst/>
          </a:prstGeom>
          <a:solidFill>
            <a:srgbClr val="FFFF00">
              <a:alpha val="2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2400" dirty="0" err="1"/>
              <a:t>rpart.plot</a:t>
            </a:r>
            <a:r>
              <a:rPr lang="en-US" sz="2400" dirty="0"/>
              <a:t>(</a:t>
            </a:r>
            <a:r>
              <a:rPr lang="en-US" sz="2400" dirty="0" err="1"/>
              <a:t>rmod</a:t>
            </a:r>
            <a:r>
              <a:rPr lang="en-US" sz="2400" dirty="0"/>
              <a:t>, prefix="prestige=")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05FE1CB-EEC0-4EBE-8594-FE12288D54F2}"/>
              </a:ext>
            </a:extLst>
          </p:cNvPr>
          <p:cNvCxnSpPr/>
          <p:nvPr/>
        </p:nvCxnSpPr>
        <p:spPr>
          <a:xfrm flipH="1">
            <a:off x="1295400" y="2133600"/>
            <a:ext cx="2057400" cy="1828800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5540056-CC96-45ED-8066-BFE4D1F674F1}"/>
              </a:ext>
            </a:extLst>
          </p:cNvPr>
          <p:cNvSpPr txBox="1"/>
          <p:nvPr/>
        </p:nvSpPr>
        <p:spPr>
          <a:xfrm>
            <a:off x="1287332" y="2133600"/>
            <a:ext cx="1295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lower on predictors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DBA7496-D5C8-42ED-8631-B9D20A9F1729}"/>
              </a:ext>
            </a:extLst>
          </p:cNvPr>
          <p:cNvCxnSpPr/>
          <p:nvPr/>
        </p:nvCxnSpPr>
        <p:spPr>
          <a:xfrm>
            <a:off x="6553200" y="1968790"/>
            <a:ext cx="1524000" cy="1079210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DFD4D24D-D7CE-4E25-B2E5-3C64D9CF0C1E}"/>
              </a:ext>
            </a:extLst>
          </p:cNvPr>
          <p:cNvSpPr/>
          <p:nvPr/>
        </p:nvSpPr>
        <p:spPr>
          <a:xfrm>
            <a:off x="7302649" y="1968790"/>
            <a:ext cx="134138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higher on predictors</a:t>
            </a:r>
          </a:p>
        </p:txBody>
      </p:sp>
    </p:spTree>
    <p:extLst>
      <p:ext uri="{BB962C8B-B14F-4D97-AF65-F5344CB8AC3E}">
        <p14:creationId xmlns:p14="http://schemas.microsoft.com/office/powerpoint/2010/main" val="27135705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Diagnostic plots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linear model,                   assumes:</a:t>
            </a:r>
          </a:p>
          <a:p>
            <a:pPr lvl="1"/>
            <a:r>
              <a:rPr lang="en-US" sz="2400" dirty="0"/>
              <a:t>Residuals, </a:t>
            </a:r>
            <a:r>
              <a:rPr lang="en-US" sz="2400" dirty="0">
                <a:sym typeface="Symbol"/>
              </a:rPr>
              <a:t></a:t>
            </a:r>
            <a:r>
              <a:rPr lang="en-US" sz="2400" baseline="-25000" dirty="0" err="1">
                <a:sym typeface="Symbol"/>
              </a:rPr>
              <a:t>i</a:t>
            </a:r>
            <a:r>
              <a:rPr lang="en-US" sz="2400" dirty="0"/>
              <a:t> are normally distributed, </a:t>
            </a:r>
            <a:r>
              <a:rPr lang="en-US" sz="2400" dirty="0">
                <a:sym typeface="Symbol"/>
              </a:rPr>
              <a:t></a:t>
            </a:r>
            <a:r>
              <a:rPr lang="en-US" sz="2400" baseline="-25000" dirty="0" err="1">
                <a:sym typeface="Symbol"/>
              </a:rPr>
              <a:t>i</a:t>
            </a:r>
            <a:r>
              <a:rPr lang="en-US" sz="2400" dirty="0"/>
              <a:t> ~ N(0,</a:t>
            </a:r>
            <a:r>
              <a:rPr lang="en-US" sz="2400" dirty="0">
                <a:sym typeface="Symbol"/>
              </a:rPr>
              <a:t></a:t>
            </a:r>
            <a:r>
              <a:rPr lang="en-US" sz="2400" baseline="30000" dirty="0">
                <a:sym typeface="Symbol"/>
              </a:rPr>
              <a:t>2</a:t>
            </a:r>
            <a:r>
              <a:rPr lang="en-US" sz="2400" dirty="0">
                <a:sym typeface="Symbol"/>
              </a:rPr>
              <a:t>)</a:t>
            </a:r>
          </a:p>
          <a:p>
            <a:pPr lvl="1"/>
            <a:r>
              <a:rPr lang="en-US" sz="2400" dirty="0">
                <a:sym typeface="Symbol"/>
              </a:rPr>
              <a:t>(Normality </a:t>
            </a:r>
            <a:r>
              <a:rPr lang="en-US" sz="2400" dirty="0">
                <a:solidFill>
                  <a:srgbClr val="FF0000"/>
                </a:solidFill>
                <a:sym typeface="Symbol"/>
              </a:rPr>
              <a:t>not</a:t>
            </a:r>
            <a:r>
              <a:rPr lang="en-US" sz="2400" dirty="0">
                <a:sym typeface="Symbol"/>
              </a:rPr>
              <a:t> required for </a:t>
            </a:r>
            <a:r>
              <a:rPr lang="en-US" sz="2400" b="1" dirty="0" err="1">
                <a:sym typeface="Symbol"/>
              </a:rPr>
              <a:t>X</a:t>
            </a:r>
            <a:r>
              <a:rPr lang="en-US" sz="2400" dirty="0" err="1">
                <a:sym typeface="Symbol"/>
              </a:rPr>
              <a:t>s</a:t>
            </a:r>
            <a:r>
              <a:rPr lang="en-US" sz="2400" dirty="0">
                <a:sym typeface="Symbol"/>
              </a:rPr>
              <a:t>)</a:t>
            </a:r>
          </a:p>
          <a:p>
            <a:pPr lvl="1"/>
            <a:r>
              <a:rPr lang="en-US" sz="2400" dirty="0">
                <a:sym typeface="Symbol"/>
              </a:rPr>
              <a:t>Constant variance, </a:t>
            </a:r>
            <a:r>
              <a:rPr lang="en-US" sz="2400" dirty="0" err="1">
                <a:sym typeface="Symbol"/>
              </a:rPr>
              <a:t>Var</a:t>
            </a:r>
            <a:r>
              <a:rPr lang="en-US" sz="2400" dirty="0">
                <a:sym typeface="Symbol"/>
              </a:rPr>
              <a:t>(</a:t>
            </a:r>
            <a:r>
              <a:rPr lang="en-US" sz="2400" baseline="-25000" dirty="0" err="1">
                <a:sym typeface="Symbol"/>
              </a:rPr>
              <a:t>i</a:t>
            </a:r>
            <a:r>
              <a:rPr lang="en-US" sz="2400" dirty="0">
                <a:sym typeface="Symbol"/>
              </a:rPr>
              <a:t>) = </a:t>
            </a:r>
            <a:r>
              <a:rPr lang="en-US" sz="2400" baseline="30000" dirty="0">
                <a:sym typeface="Symbol"/>
              </a:rPr>
              <a:t>2</a:t>
            </a:r>
          </a:p>
          <a:p>
            <a:pPr lvl="1"/>
            <a:r>
              <a:rPr lang="en-US" sz="2400" dirty="0">
                <a:sym typeface="Symbol"/>
              </a:rPr>
              <a:t>Observations </a:t>
            </a:r>
            <a:r>
              <a:rPr lang="en-US" sz="2400" dirty="0" err="1">
                <a:sym typeface="Symbol"/>
              </a:rPr>
              <a:t>y</a:t>
            </a:r>
            <a:r>
              <a:rPr lang="en-US" sz="2400" baseline="-25000" dirty="0" err="1">
                <a:sym typeface="Symbol"/>
              </a:rPr>
              <a:t>i</a:t>
            </a:r>
            <a:r>
              <a:rPr lang="en-US" sz="2400" dirty="0">
                <a:sym typeface="Symbol"/>
              </a:rPr>
              <a:t> are statistically independent</a:t>
            </a:r>
          </a:p>
          <a:p>
            <a:r>
              <a:rPr lang="en-US" sz="2800" dirty="0">
                <a:sym typeface="Symbol"/>
              </a:rPr>
              <a:t>Violations  inferences may not be valid</a:t>
            </a:r>
          </a:p>
          <a:p>
            <a:r>
              <a:rPr lang="en-US" sz="2800" dirty="0">
                <a:sym typeface="Symbol"/>
              </a:rPr>
              <a:t>A variety of plots can diagnose all these problems</a:t>
            </a:r>
          </a:p>
          <a:p>
            <a:r>
              <a:rPr lang="en-US" sz="2800" dirty="0">
                <a:sym typeface="Symbol"/>
              </a:rPr>
              <a:t>Other methods (</a:t>
            </a:r>
            <a:r>
              <a:rPr lang="en-US" sz="2800" dirty="0" err="1">
                <a:sym typeface="Symbol"/>
              </a:rPr>
              <a:t>boxCox</a:t>
            </a:r>
            <a:r>
              <a:rPr lang="en-US" sz="2800" dirty="0">
                <a:sym typeface="Symbol"/>
              </a:rPr>
              <a:t>, </a:t>
            </a:r>
            <a:r>
              <a:rPr lang="en-US" sz="2800" dirty="0" err="1">
                <a:sym typeface="Symbol"/>
              </a:rPr>
              <a:t>boxTidwell</a:t>
            </a:r>
            <a:r>
              <a:rPr lang="en-US" sz="2800" dirty="0">
                <a:sym typeface="Symbol"/>
              </a:rPr>
              <a:t>) diagnose the need for transformations of </a:t>
            </a:r>
            <a:r>
              <a:rPr lang="en-US" sz="2800" b="1" dirty="0">
                <a:sym typeface="Symbol"/>
              </a:rPr>
              <a:t>y</a:t>
            </a:r>
            <a:r>
              <a:rPr lang="en-US" sz="2800" dirty="0">
                <a:sym typeface="Symbol"/>
              </a:rPr>
              <a:t> or </a:t>
            </a:r>
            <a:r>
              <a:rPr lang="en-US" sz="2800" b="1" dirty="0" err="1">
                <a:sym typeface="Symbol"/>
              </a:rPr>
              <a:t>X</a:t>
            </a:r>
            <a:r>
              <a:rPr lang="en-US" sz="2800" dirty="0" err="1">
                <a:sym typeface="Symbol"/>
              </a:rPr>
              <a:t>s</a:t>
            </a:r>
            <a:r>
              <a:rPr lang="en-US" sz="2800" dirty="0">
                <a:sym typeface="Symbol"/>
              </a:rPr>
              <a:t>.</a:t>
            </a:r>
            <a:endParaRPr lang="en-US" sz="2800" dirty="0"/>
          </a:p>
          <a:p>
            <a:pPr lvl="1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57</a:t>
            </a:fld>
            <a:endParaRPr lang="en-US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67026685"/>
              </p:ext>
            </p:extLst>
          </p:nvPr>
        </p:nvGraphicFramePr>
        <p:xfrm>
          <a:off x="3886200" y="1181104"/>
          <a:ext cx="1400176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0" name="Equation" r:id="rId3" imgW="622080" imgH="203040" progId="Equation.DSMT4">
                  <p:embed/>
                </p:oleObj>
              </mc:Choice>
              <mc:Fallback>
                <p:oleObj name="Equation" r:id="rId3" imgW="622080" imgH="203040" progId="Equation.DSMT4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886200" y="1181104"/>
                        <a:ext cx="1400176" cy="457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1937987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7440" y="2133600"/>
            <a:ext cx="5505450" cy="44529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“regression quartet”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58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7200" y="11430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dirty="0"/>
              <a:t>In R, plotting a </a:t>
            </a:r>
            <a:r>
              <a:rPr lang="en-US" altLang="en-US" b="1" dirty="0">
                <a:latin typeface="Courier New" pitchFamily="49" charset="0"/>
              </a:rPr>
              <a:t>lm</a:t>
            </a:r>
            <a:r>
              <a:rPr lang="en-US" altLang="en-US" dirty="0"/>
              <a:t> model object </a:t>
            </a:r>
            <a:r>
              <a:rPr lang="en-US" altLang="en-US" dirty="0">
                <a:cs typeface="Arial" charset="0"/>
                <a:sym typeface="Symbol"/>
              </a:rPr>
              <a:t></a:t>
            </a:r>
            <a:r>
              <a:rPr lang="en-US" altLang="en-US" dirty="0">
                <a:cs typeface="Arial" charset="0"/>
              </a:rPr>
              <a:t> the “regression quartet” of plots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92369" y="1644134"/>
            <a:ext cx="4384431" cy="369332"/>
          </a:xfrm>
          <a:prstGeom prst="rect">
            <a:avLst/>
          </a:prstGeom>
          <a:solidFill>
            <a:srgbClr val="FFFF00">
              <a:alpha val="25000"/>
            </a:srgbClr>
          </a:solidFill>
        </p:spPr>
        <p:txBody>
          <a:bodyPr wrap="square" rtlCol="0">
            <a:spAutoFit/>
          </a:bodyPr>
          <a:lstStyle/>
          <a:p>
            <a:r>
              <a:rPr lang="da-DK" dirty="0">
                <a:latin typeface="Lucida Console" pitchFamily="49" charset="0"/>
              </a:rPr>
              <a:t>plot(mod1, lwd=2, cex.lab=1.4)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3400" y="2514600"/>
            <a:ext cx="27432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❶</a:t>
            </a:r>
            <a:r>
              <a:rPr lang="en-US" sz="1400" dirty="0"/>
              <a:t> </a:t>
            </a:r>
            <a:r>
              <a:rPr lang="en-US" sz="1600" dirty="0"/>
              <a:t>Residuals: should be flat vs. fitted values                           </a:t>
            </a:r>
            <a:r>
              <a:rPr lang="en-US" sz="1600" dirty="0">
                <a:solidFill>
                  <a:srgbClr val="00B050"/>
                </a:solidFill>
                <a:sym typeface="Wingdings" panose="05000000000000000000" pitchFamily="2" charset="2"/>
              </a:rPr>
              <a:t></a:t>
            </a:r>
            <a:r>
              <a:rPr lang="en-US" sz="1600" dirty="0"/>
              <a:t> </a:t>
            </a:r>
          </a:p>
          <a:p>
            <a:endParaRPr lang="en-US" sz="1600" dirty="0"/>
          </a:p>
          <a:p>
            <a:r>
              <a:rPr lang="en-US" sz="1400" b="1" dirty="0">
                <a:solidFill>
                  <a:srgbClr val="FF0000"/>
                </a:solidFill>
              </a:rPr>
              <a:t>❷</a:t>
            </a:r>
            <a:r>
              <a:rPr lang="en-US" sz="1400" dirty="0"/>
              <a:t> </a:t>
            </a:r>
            <a:r>
              <a:rPr lang="en-US" sz="1600" dirty="0"/>
              <a:t>Q-Q plot: should follow the 45</a:t>
            </a:r>
            <a:r>
              <a:rPr lang="en-US" sz="1600" baseline="30000" dirty="0"/>
              <a:t>o</a:t>
            </a:r>
            <a:r>
              <a:rPr lang="en-US" sz="1600" dirty="0"/>
              <a:t> line                                    </a:t>
            </a:r>
            <a:r>
              <a:rPr lang="en-US" sz="1600" dirty="0">
                <a:solidFill>
                  <a:srgbClr val="00B050"/>
                </a:solidFill>
                <a:sym typeface="Wingdings" panose="05000000000000000000" pitchFamily="2" charset="2"/>
              </a:rPr>
              <a:t></a:t>
            </a:r>
            <a:endParaRPr lang="en-US" sz="1600" dirty="0">
              <a:solidFill>
                <a:srgbClr val="00B05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09600" y="4724400"/>
            <a:ext cx="259080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❸</a:t>
            </a:r>
            <a:r>
              <a:rPr lang="en-US" sz="1400" dirty="0"/>
              <a:t> </a:t>
            </a:r>
            <a:r>
              <a:rPr lang="en-US" sz="1600" dirty="0"/>
              <a:t>Scale-location: should be flat if constant variance     </a:t>
            </a:r>
            <a:r>
              <a:rPr lang="en-US" sz="1600" dirty="0">
                <a:solidFill>
                  <a:srgbClr val="00B050"/>
                </a:solidFill>
                <a:sym typeface="Wingdings" panose="05000000000000000000" pitchFamily="2" charset="2"/>
              </a:rPr>
              <a:t></a:t>
            </a:r>
            <a:endParaRPr lang="en-US" sz="1600" dirty="0">
              <a:solidFill>
                <a:srgbClr val="00B050"/>
              </a:solidFill>
            </a:endParaRPr>
          </a:p>
          <a:p>
            <a:endParaRPr lang="en-US" sz="1600" dirty="0"/>
          </a:p>
          <a:p>
            <a:r>
              <a:rPr lang="en-US" sz="1400" b="1" dirty="0">
                <a:solidFill>
                  <a:srgbClr val="FF0000"/>
                </a:solidFill>
              </a:rPr>
              <a:t>❹</a:t>
            </a:r>
            <a:r>
              <a:rPr lang="en-US" sz="1400" dirty="0"/>
              <a:t> </a:t>
            </a:r>
            <a:r>
              <a:rPr lang="en-US" sz="1600" dirty="0" err="1"/>
              <a:t>Resids</a:t>
            </a:r>
            <a:r>
              <a:rPr lang="en-US" sz="1600" dirty="0"/>
              <a:t> vs. leverage: can show influential observations</a:t>
            </a:r>
          </a:p>
          <a:p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810000" y="2206823"/>
            <a:ext cx="381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FF0000"/>
                </a:solidFill>
              </a:rPr>
              <a:t>❶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532685" y="2209754"/>
            <a:ext cx="5092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FF0000"/>
                </a:solidFill>
              </a:rPr>
              <a:t>❷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810000" y="4437138"/>
            <a:ext cx="45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FF0000"/>
                </a:solidFill>
              </a:rPr>
              <a:t>❸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553200" y="4416623"/>
            <a:ext cx="533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FF0000"/>
                </a:solidFill>
              </a:rPr>
              <a:t>❹</a:t>
            </a:r>
          </a:p>
        </p:txBody>
      </p:sp>
    </p:spTree>
    <p:extLst>
      <p:ext uri="{BB962C8B-B14F-4D97-AF65-F5344CB8AC3E}">
        <p14:creationId xmlns:p14="http://schemas.microsoft.com/office/powerpoint/2010/main" val="2776746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779F5-5399-47E4-8943-F375A2D48C2F}" type="slidenum">
              <a:rPr lang="en-US" altLang="en-US"/>
              <a:pPr/>
              <a:t>59</a:t>
            </a:fld>
            <a:endParaRPr lang="en-US" altLang="en-US"/>
          </a:p>
        </p:txBody>
      </p:sp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600"/>
              <a:t>Unusual data: Leverage &amp; Influence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066801"/>
            <a:ext cx="8382000" cy="3200399"/>
          </a:xfrm>
        </p:spPr>
        <p:txBody>
          <a:bodyPr>
            <a:normAutofit lnSpcReduction="10000"/>
          </a:bodyPr>
          <a:lstStyle/>
          <a:p>
            <a:r>
              <a:rPr lang="en-US" altLang="en-US" sz="2000" dirty="0"/>
              <a:t>“Unusual” observations can have dramatic effects on least-squares estimates in linear models</a:t>
            </a:r>
          </a:p>
          <a:p>
            <a:r>
              <a:rPr lang="en-US" altLang="en-US" sz="2000" dirty="0"/>
              <a:t>Three archetypal cases:</a:t>
            </a:r>
          </a:p>
          <a:p>
            <a:pPr lvl="1"/>
            <a:r>
              <a:rPr lang="en-US" altLang="en-US" sz="1800" dirty="0"/>
              <a:t>Typical X (low leverage), bad fit        -- Not much harm</a:t>
            </a:r>
          </a:p>
          <a:p>
            <a:pPr lvl="1"/>
            <a:r>
              <a:rPr lang="en-US" altLang="en-US" sz="1800" dirty="0"/>
              <a:t>Unusual X (high leverage), good fit   -- Not much harm</a:t>
            </a:r>
          </a:p>
          <a:p>
            <a:pPr lvl="1"/>
            <a:r>
              <a:rPr lang="en-US" altLang="en-US" sz="1800" dirty="0"/>
              <a:t>Unusual X (high leverage), bad fit     -- </a:t>
            </a:r>
            <a:r>
              <a:rPr lang="en-US" altLang="en-US" sz="1800" dirty="0">
                <a:solidFill>
                  <a:srgbClr val="FF0000"/>
                </a:solidFill>
              </a:rPr>
              <a:t>BAD, BAD, BAD</a:t>
            </a:r>
          </a:p>
          <a:p>
            <a:r>
              <a:rPr lang="en-US" altLang="en-US" sz="2000" dirty="0"/>
              <a:t>Influential observations: unusual in </a:t>
            </a:r>
            <a:r>
              <a:rPr lang="en-US" altLang="en-US" sz="2000" i="1" dirty="0">
                <a:solidFill>
                  <a:srgbClr val="0000FF"/>
                </a:solidFill>
              </a:rPr>
              <a:t>both</a:t>
            </a:r>
            <a:r>
              <a:rPr lang="en-US" altLang="en-US" sz="2000" dirty="0"/>
              <a:t> X &amp; Y</a:t>
            </a:r>
          </a:p>
          <a:p>
            <a:r>
              <a:rPr lang="en-US" altLang="en-US" sz="2000" dirty="0"/>
              <a:t>Heuristic formula:</a:t>
            </a:r>
          </a:p>
          <a:p>
            <a:pPr lvl="2">
              <a:buFontTx/>
              <a:buNone/>
            </a:pPr>
            <a:r>
              <a:rPr lang="en-US" altLang="en-US" sz="2000" dirty="0"/>
              <a:t>	</a:t>
            </a:r>
            <a:r>
              <a:rPr lang="en-US" altLang="en-US" dirty="0"/>
              <a:t>Influence = X leverage x Y residual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097" y="4271585"/>
            <a:ext cx="2726667" cy="20866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9882" y="4281585"/>
            <a:ext cx="2753334" cy="20666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2334" y="4281585"/>
            <a:ext cx="2720001" cy="20666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8972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4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4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4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04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04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04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wrong with this picture?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6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433" y="1676400"/>
            <a:ext cx="7115175" cy="351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97150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4191000" y="2819400"/>
            <a:ext cx="4114800" cy="609600"/>
          </a:xfrm>
          <a:prstGeom prst="rect">
            <a:avLst/>
          </a:prstGeom>
          <a:gradFill flip="none" rotWithShape="1">
            <a:gsLst>
              <a:gs pos="0">
                <a:srgbClr val="FFF200"/>
              </a:gs>
              <a:gs pos="45000">
                <a:srgbClr val="FF7A00"/>
              </a:gs>
              <a:gs pos="97000">
                <a:srgbClr val="FF0300"/>
              </a:gs>
              <a:gs pos="99000">
                <a:srgbClr val="4D0808"/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Influence plots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60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2362200"/>
            <a:ext cx="5181600" cy="4191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19200"/>
            <a:ext cx="8229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Influence (Cook’s D) measures impact of individual obs. on coefficients, fitted values</a:t>
            </a:r>
          </a:p>
          <a:p>
            <a:endParaRPr lang="en-US" dirty="0"/>
          </a:p>
          <a:p>
            <a:r>
              <a:rPr lang="en-US" sz="2400" dirty="0"/>
              <a:t>Influence </a:t>
            </a:r>
            <a:r>
              <a:rPr lang="en-US" sz="2400" dirty="0">
                <a:sym typeface="Symbol"/>
              </a:rPr>
              <a:t> Residual (y -ŷ) × Hat-value </a:t>
            </a:r>
            <a:endParaRPr lang="en-US" sz="2400" dirty="0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73836789"/>
              </p:ext>
            </p:extLst>
          </p:nvPr>
        </p:nvGraphicFramePr>
        <p:xfrm>
          <a:off x="5360046" y="1764145"/>
          <a:ext cx="960794" cy="4323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6" name="Equation" r:id="rId4" imgW="507960" imgH="228600" progId="Equation.DSMT4">
                  <p:embed/>
                </p:oleObj>
              </mc:Choice>
              <mc:Fallback>
                <p:oleObj name="Equation" r:id="rId4" imgW="507960" imgH="228600" progId="Equation.DSMT4">
                  <p:embed/>
                  <p:pic>
                    <p:nvPicPr>
                      <p:cNvPr id="8" name="Object 7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360046" y="1764145"/>
                        <a:ext cx="960794" cy="43235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2107223" y="3244334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Bad fit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107223" y="5638800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Bad fit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467600" y="1713860"/>
            <a:ext cx="1066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High leverage</a:t>
            </a:r>
          </a:p>
        </p:txBody>
      </p:sp>
      <p:cxnSp>
        <p:nvCxnSpPr>
          <p:cNvPr id="13" name="Straight Arrow Connector 12"/>
          <p:cNvCxnSpPr>
            <a:endCxn id="9" idx="3"/>
          </p:cNvCxnSpPr>
          <p:nvPr/>
        </p:nvCxnSpPr>
        <p:spPr>
          <a:xfrm>
            <a:off x="2971800" y="3429000"/>
            <a:ext cx="583223" cy="0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2971800" y="5843981"/>
            <a:ext cx="583223" cy="0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7968762" y="2201953"/>
            <a:ext cx="0" cy="389319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Callout 17"/>
          <p:cNvSpPr/>
          <p:nvPr/>
        </p:nvSpPr>
        <p:spPr>
          <a:xfrm>
            <a:off x="7968762" y="2590800"/>
            <a:ext cx="762000" cy="533400"/>
          </a:xfrm>
          <a:prstGeom prst="wedgeEllipseCallout">
            <a:avLst>
              <a:gd name="adj1" fmla="val -33525"/>
              <a:gd name="adj2" fmla="val 87225"/>
            </a:avLst>
          </a:prstGeom>
          <a:solidFill>
            <a:srgbClr val="FFFF00">
              <a:alpha val="1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7968762" y="2585636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High influence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33400" y="2396612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Bubble size ~ influence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33400" y="4114800"/>
            <a:ext cx="2438400" cy="307777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Lucida Console" pitchFamily="49" charset="0"/>
              </a:rPr>
              <a:t>influencePlot</a:t>
            </a:r>
            <a:r>
              <a:rPr lang="en-US" sz="1400" dirty="0">
                <a:latin typeface="Lucida Console" pitchFamily="49" charset="0"/>
              </a:rPr>
              <a:t>(mod1)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5C82DF4-AA76-4D24-9F3A-9CEE1FA51605}"/>
              </a:ext>
            </a:extLst>
          </p:cNvPr>
          <p:cNvSpPr/>
          <p:nvPr/>
        </p:nvSpPr>
        <p:spPr>
          <a:xfrm>
            <a:off x="2945423" y="2896583"/>
            <a:ext cx="609600" cy="533400"/>
          </a:xfrm>
          <a:prstGeom prst="rect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FEABE2F-0FE8-4424-8EBC-B3EF09E9769F}"/>
              </a:ext>
            </a:extLst>
          </p:cNvPr>
          <p:cNvSpPr/>
          <p:nvPr/>
        </p:nvSpPr>
        <p:spPr>
          <a:xfrm>
            <a:off x="2978499" y="5856605"/>
            <a:ext cx="609600" cy="164068"/>
          </a:xfrm>
          <a:prstGeom prst="rect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75584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5269" y="3077312"/>
            <a:ext cx="4053334" cy="34466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Spread-level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1905000"/>
          </a:xfrm>
        </p:spPr>
        <p:txBody>
          <a:bodyPr/>
          <a:lstStyle/>
          <a:p>
            <a:r>
              <a:rPr lang="en-US" dirty="0"/>
              <a:t>To diagnose non-constant variance, plot:</a:t>
            </a:r>
          </a:p>
          <a:p>
            <a:pPr lvl="1"/>
            <a:r>
              <a:rPr lang="en-US" sz="2000" dirty="0"/>
              <a:t>log |Std. residual| vs. log (x)</a:t>
            </a:r>
          </a:p>
          <a:p>
            <a:pPr lvl="1"/>
            <a:r>
              <a:rPr lang="en-US" sz="2000" dirty="0"/>
              <a:t>log (IQR) </a:t>
            </a:r>
            <a:r>
              <a:rPr lang="en-US" sz="2000" dirty="0" err="1"/>
              <a:t>vs</a:t>
            </a:r>
            <a:r>
              <a:rPr lang="en-US" sz="2000" dirty="0"/>
              <a:t> log (median)    [for grouped data]</a:t>
            </a:r>
          </a:p>
          <a:p>
            <a:r>
              <a:rPr lang="en-US" sz="2400" dirty="0"/>
              <a:t>If </a:t>
            </a:r>
            <a:r>
              <a:rPr lang="en-US" sz="2400" dirty="0">
                <a:sym typeface="Symbol"/>
              </a:rPr>
              <a:t> </a:t>
            </a:r>
            <a:r>
              <a:rPr lang="en-US" sz="2400" dirty="0"/>
              <a:t>linear w/ slope b, transform y </a:t>
            </a:r>
            <a:r>
              <a:rPr lang="en-US" sz="2400" dirty="0">
                <a:sym typeface="Symbol"/>
              </a:rPr>
              <a:t> y </a:t>
            </a:r>
            <a:r>
              <a:rPr lang="en-US" sz="2400" baseline="30000" dirty="0">
                <a:sym typeface="Symbol"/>
              </a:rPr>
              <a:t>(1-b)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61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09600" y="3352800"/>
            <a:ext cx="3657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ym typeface="Symbol"/>
              </a:rPr>
              <a:t>Artificial data, generated so  ~ x </a:t>
            </a: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b </a:t>
            </a:r>
            <a:r>
              <a:rPr lang="en-US" dirty="0">
                <a:sym typeface="Symbol"/>
              </a:rPr>
              <a:t> 1  power = 0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>
                <a:sym typeface="Symbol"/>
              </a:rPr>
              <a:t> analyze log(y)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940284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8464" y="3209192"/>
            <a:ext cx="5029200" cy="3619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Spread-level plot: baseball data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62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7200" y="1131280"/>
            <a:ext cx="830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on salary and batter performance from 1987 season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42546" y="1611928"/>
            <a:ext cx="8165118" cy="1384995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Lucida Console" pitchFamily="49" charset="0"/>
              </a:rPr>
              <a:t>data("Baseball", package="</a:t>
            </a:r>
            <a:r>
              <a:rPr lang="en-US" sz="1400" dirty="0" err="1">
                <a:latin typeface="Lucida Console" pitchFamily="49" charset="0"/>
              </a:rPr>
              <a:t>vcd</a:t>
            </a:r>
            <a:r>
              <a:rPr lang="en-US" sz="1400" dirty="0">
                <a:latin typeface="Lucida Console" pitchFamily="49" charset="0"/>
              </a:rPr>
              <a:t>")</a:t>
            </a:r>
          </a:p>
          <a:p>
            <a:r>
              <a:rPr lang="en-US" sz="1400" dirty="0">
                <a:latin typeface="Lucida Console" pitchFamily="49" charset="0"/>
              </a:rPr>
              <a:t>bb.mod &lt;- lm(sal87 ~ years + hits + runs + homeruns, data=Baseball)</a:t>
            </a:r>
          </a:p>
          <a:p>
            <a:r>
              <a:rPr lang="en-US" sz="1400" dirty="0" err="1">
                <a:latin typeface="Lucida Console" pitchFamily="49" charset="0"/>
              </a:rPr>
              <a:t>spreadLevelPlot</a:t>
            </a:r>
            <a:r>
              <a:rPr lang="en-US" sz="1400" dirty="0">
                <a:latin typeface="Lucida Console" pitchFamily="49" charset="0"/>
              </a:rPr>
              <a:t>(bb.mod, </a:t>
            </a:r>
            <a:r>
              <a:rPr lang="en-US" sz="1400" dirty="0" err="1">
                <a:latin typeface="Lucida Console" pitchFamily="49" charset="0"/>
              </a:rPr>
              <a:t>pch</a:t>
            </a:r>
            <a:r>
              <a:rPr lang="en-US" sz="1400" dirty="0">
                <a:latin typeface="Lucida Console" pitchFamily="49" charset="0"/>
              </a:rPr>
              <a:t>=16, </a:t>
            </a:r>
            <a:r>
              <a:rPr lang="en-US" sz="1400" dirty="0" err="1">
                <a:latin typeface="Lucida Console" pitchFamily="49" charset="0"/>
              </a:rPr>
              <a:t>lwd</a:t>
            </a:r>
            <a:r>
              <a:rPr lang="en-US" sz="1400" dirty="0">
                <a:latin typeface="Lucida Console" pitchFamily="49" charset="0"/>
              </a:rPr>
              <a:t>=3, </a:t>
            </a:r>
          </a:p>
          <a:p>
            <a:r>
              <a:rPr lang="en-US" sz="1400" dirty="0">
                <a:latin typeface="Lucida Console" pitchFamily="49" charset="0"/>
              </a:rPr>
              <a:t>                id=list(n=2))</a:t>
            </a:r>
          </a:p>
          <a:p>
            <a:endParaRPr lang="en-US" sz="1400" dirty="0">
              <a:latin typeface="Lucida Console" pitchFamily="49" charset="0"/>
            </a:endParaRPr>
          </a:p>
          <a:p>
            <a:r>
              <a:rPr lang="en-US" sz="1400" dirty="0">
                <a:latin typeface="Lucida Console" pitchFamily="49" charset="0"/>
              </a:rPr>
              <a:t>## </a:t>
            </a:r>
            <a:r>
              <a:rPr lang="en-US" sz="1400" dirty="0"/>
              <a:t>Suggested power transformation: 0.2609 </a:t>
            </a:r>
            <a:r>
              <a:rPr lang="en-US" sz="1400" dirty="0">
                <a:latin typeface="Lucida Console" pitchFamily="49" charset="0"/>
              </a:rPr>
              <a:t>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3733800"/>
            <a:ext cx="2743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slope = .74 </a:t>
            </a:r>
            <a:r>
              <a:rPr lang="en-US" dirty="0">
                <a:sym typeface="Symbol"/>
              </a:rPr>
              <a:t> p = .26</a:t>
            </a:r>
          </a:p>
          <a:p>
            <a:endParaRPr lang="en-US" dirty="0">
              <a:sym typeface="Symbol"/>
            </a:endParaRPr>
          </a:p>
          <a:p>
            <a:r>
              <a:rPr lang="en-US" dirty="0">
                <a:cs typeface="Courier New" panose="02070309020205020404" pitchFamily="49" charset="0"/>
              </a:rPr>
              <a:t>i.e., y </a:t>
            </a:r>
            <a:r>
              <a:rPr lang="en-US" dirty="0">
                <a:sym typeface="Symbol"/>
              </a:rPr>
              <a:t> </a:t>
            </a:r>
            <a:r>
              <a:rPr lang="en-US" dirty="0">
                <a:cs typeface="Courier New" panose="02070309020205020404" pitchFamily="49" charset="0"/>
              </a:rPr>
              <a:t>log(y) or y</a:t>
            </a:r>
            <a:r>
              <a:rPr lang="en-US" baseline="30000" dirty="0">
                <a:cs typeface="Courier New" panose="02070309020205020404" pitchFamily="49" charset="0"/>
              </a:rPr>
              <a:t>1/4</a:t>
            </a:r>
          </a:p>
          <a:p>
            <a:endParaRPr lang="en-US" baseline="30000" dirty="0">
              <a:cs typeface="Courier New" panose="02070309020205020404" pitchFamily="49" charset="0"/>
            </a:endParaRPr>
          </a:p>
          <a:p>
            <a:endParaRPr lang="en-US" baseline="30000" dirty="0">
              <a:cs typeface="Courier New" panose="02070309020205020404" pitchFamily="49" charset="0"/>
            </a:endParaRPr>
          </a:p>
          <a:p>
            <a:r>
              <a:rPr lang="en-US" baseline="30000" dirty="0">
                <a:cs typeface="Courier New" panose="02070309020205020404" pitchFamily="49" charset="0"/>
              </a:rPr>
              <a:t>NB: both axes plotted on log scale</a:t>
            </a:r>
          </a:p>
        </p:txBody>
      </p:sp>
    </p:spTree>
    <p:extLst>
      <p:ext uri="{BB962C8B-B14F-4D97-AF65-F5344CB8AC3E}">
        <p14:creationId xmlns:p14="http://schemas.microsoft.com/office/powerpoint/2010/main" val="187358469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50526C-4188-4E84-96FE-DFE725A37B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Box Cox transformation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2C604B-1FC4-403A-8917-4A87C9498D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5181600"/>
          </a:xfrm>
        </p:spPr>
        <p:txBody>
          <a:bodyPr>
            <a:normAutofit/>
          </a:bodyPr>
          <a:lstStyle/>
          <a:p>
            <a:r>
              <a:rPr lang="en-US" sz="2400" dirty="0"/>
              <a:t>Box &amp; Cox proposed to transform y to a power, y </a:t>
            </a:r>
            <a:r>
              <a:rPr lang="en-US" sz="2400" dirty="0">
                <a:sym typeface="Symbol" panose="05050102010706020507" pitchFamily="18" charset="2"/>
              </a:rPr>
              <a:t> y</a:t>
            </a:r>
            <a:r>
              <a:rPr lang="en-US" sz="2400" baseline="30000" dirty="0">
                <a:sym typeface="Symbol" panose="05050102010706020507" pitchFamily="18" charset="2"/>
              </a:rPr>
              <a:t>() </a:t>
            </a:r>
            <a:r>
              <a:rPr lang="en-US" sz="2400" dirty="0">
                <a:sym typeface="Symbol" panose="05050102010706020507" pitchFamily="18" charset="2"/>
              </a:rPr>
              <a:t>to minimize the residual SS (or maximize the likelihood)</a:t>
            </a:r>
          </a:p>
          <a:p>
            <a:pPr lvl="1"/>
            <a:r>
              <a:rPr lang="en-US" sz="2000" dirty="0">
                <a:sym typeface="Symbol" panose="05050102010706020507" pitchFamily="18" charset="2"/>
              </a:rPr>
              <a:t>Makes y</a:t>
            </a:r>
            <a:r>
              <a:rPr lang="en-US" sz="2000" baseline="30000" dirty="0">
                <a:sym typeface="Symbol" panose="05050102010706020507" pitchFamily="18" charset="2"/>
              </a:rPr>
              <a:t>() </a:t>
            </a:r>
            <a:r>
              <a:rPr lang="en-US" sz="2000" dirty="0">
                <a:sym typeface="Symbol" panose="05050102010706020507" pitchFamily="18" charset="2"/>
              </a:rPr>
              <a:t>more nearly normal</a:t>
            </a:r>
          </a:p>
          <a:p>
            <a:pPr lvl="1"/>
            <a:r>
              <a:rPr lang="en-US" sz="2000" dirty="0">
                <a:sym typeface="Symbol" panose="05050102010706020507" pitchFamily="18" charset="2"/>
              </a:rPr>
              <a:t>Makes y</a:t>
            </a:r>
            <a:r>
              <a:rPr lang="en-US" sz="2000" baseline="30000" dirty="0">
                <a:sym typeface="Symbol" panose="05050102010706020507" pitchFamily="18" charset="2"/>
              </a:rPr>
              <a:t>() </a:t>
            </a:r>
            <a:r>
              <a:rPr lang="en-US" sz="2000" dirty="0">
                <a:sym typeface="Symbol" panose="05050102010706020507" pitchFamily="18" charset="2"/>
              </a:rPr>
              <a:t>more nearly linear in with X</a:t>
            </a:r>
          </a:p>
          <a:p>
            <a:pPr lvl="1"/>
            <a:endParaRPr lang="en-US" sz="2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F7E17C-080A-404E-B4DC-4126A67631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63</a:t>
            </a:fld>
            <a:endParaRPr lang="en-US"/>
          </a:p>
        </p:txBody>
      </p:sp>
      <p:pic>
        <p:nvPicPr>
          <p:cNvPr id="8" name="Picture 7" descr="Diagram, schematic&#10;&#10;Description automatically generated">
            <a:extLst>
              <a:ext uri="{FF2B5EF4-FFF2-40B4-BE49-F238E27FC236}">
                <a16:creationId xmlns:a16="http://schemas.microsoft.com/office/drawing/2014/main" id="{C29C60E4-7CA9-4F5C-9E04-5843D1C389C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4322278"/>
            <a:ext cx="3368040" cy="16078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2F6850F-334C-489F-8635-0BDDBDAF9674}"/>
              </a:ext>
            </a:extLst>
          </p:cNvPr>
          <p:cNvSpPr txBox="1"/>
          <p:nvPr/>
        </p:nvSpPr>
        <p:spPr>
          <a:xfrm>
            <a:off x="529590" y="3308104"/>
            <a:ext cx="358902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Formula for </a:t>
            </a:r>
            <a:r>
              <a:rPr lang="en-US" dirty="0">
                <a:sym typeface="Symbol" panose="05050102010706020507" pitchFamily="18" charset="2"/>
              </a:rPr>
              <a:t>y</a:t>
            </a:r>
            <a:r>
              <a:rPr lang="en-US" baseline="30000" dirty="0">
                <a:sym typeface="Symbol" panose="05050102010706020507" pitchFamily="18" charset="2"/>
              </a:rPr>
              <a:t>()</a:t>
            </a:r>
            <a:r>
              <a:rPr lang="en-US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ym typeface="Symbol" panose="05050102010706020507" pitchFamily="18" charset="2"/>
              </a:rPr>
              <a:t>y</a:t>
            </a:r>
            <a:r>
              <a:rPr lang="en-US" sz="1600" baseline="30000" dirty="0">
                <a:sym typeface="Symbol" panose="05050102010706020507" pitchFamily="18" charset="2"/>
              </a:rPr>
              <a:t>(0)</a:t>
            </a:r>
            <a:r>
              <a:rPr lang="en-US" sz="1600" dirty="0"/>
              <a:t> : log</a:t>
            </a:r>
            <a:r>
              <a:rPr lang="en-US" sz="1600" baseline="-25000" dirty="0"/>
              <a:t>e</a:t>
            </a:r>
            <a:r>
              <a:rPr lang="en-US" sz="1600" dirty="0"/>
              <a:t>(y)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ym typeface="Symbol" panose="05050102010706020507" pitchFamily="18" charset="2"/>
              </a:rPr>
              <a:t> &lt; 0: flip sign to keep same order</a:t>
            </a:r>
            <a:endParaRPr lang="en-US" sz="1600" dirty="0"/>
          </a:p>
        </p:txBody>
      </p:sp>
      <p:pic>
        <p:nvPicPr>
          <p:cNvPr id="11" name="Picture 10" descr="Text, table&#10;&#10;Description automatically generated">
            <a:extLst>
              <a:ext uri="{FF2B5EF4-FFF2-40B4-BE49-F238E27FC236}">
                <a16:creationId xmlns:a16="http://schemas.microsoft.com/office/drawing/2014/main" id="{E8FBB331-A71C-4D0C-B959-03C8697353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6684" y="4352281"/>
            <a:ext cx="3905250" cy="1547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56690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C20FA0-3A9F-4695-A16D-74390C44F4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Cars93 data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8078E46-9486-4DFB-BD3E-740F1CCC30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64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00D76C-46FE-487A-B42D-3F95B12580A4}"/>
              </a:ext>
            </a:extLst>
          </p:cNvPr>
          <p:cNvSpPr txBox="1"/>
          <p:nvPr/>
        </p:nvSpPr>
        <p:spPr>
          <a:xfrm>
            <a:off x="457200" y="1219200"/>
            <a:ext cx="8229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How does gas mileage (</a:t>
            </a:r>
            <a:r>
              <a:rPr lang="en-US" sz="2000" dirty="0" err="1"/>
              <a:t>MPG.city</a:t>
            </a:r>
            <a:r>
              <a:rPr lang="en-US" sz="2000" dirty="0"/>
              <a:t>) depend on vehicle weight?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104043-7953-4147-A27E-F57BA12AAD14}"/>
              </a:ext>
            </a:extLst>
          </p:cNvPr>
          <p:cNvSpPr txBox="1"/>
          <p:nvPr/>
        </p:nvSpPr>
        <p:spPr>
          <a:xfrm>
            <a:off x="533400" y="1828800"/>
            <a:ext cx="8153400" cy="954107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Lucida Console" panose="020B0609040504020204" pitchFamily="49" charset="0"/>
              </a:rPr>
              <a:t>&gt; cars.mod &lt;- </a:t>
            </a:r>
            <a:r>
              <a:rPr lang="en-US" sz="1400" dirty="0" err="1">
                <a:latin typeface="Lucida Console" panose="020B0609040504020204" pitchFamily="49" charset="0"/>
              </a:rPr>
              <a:t>lm</a:t>
            </a:r>
            <a:r>
              <a:rPr lang="en-US" sz="1400" dirty="0">
                <a:latin typeface="Lucida Console" panose="020B0609040504020204" pitchFamily="49" charset="0"/>
              </a:rPr>
              <a:t>(</a:t>
            </a:r>
            <a:r>
              <a:rPr lang="en-US" sz="1400" dirty="0" err="1">
                <a:latin typeface="Lucida Console" panose="020B0609040504020204" pitchFamily="49" charset="0"/>
              </a:rPr>
              <a:t>MPG.city</a:t>
            </a:r>
            <a:r>
              <a:rPr lang="en-US" sz="1400" dirty="0">
                <a:latin typeface="Lucida Console" panose="020B0609040504020204" pitchFamily="49" charset="0"/>
              </a:rPr>
              <a:t> ~ Weight, Cars93)</a:t>
            </a:r>
          </a:p>
          <a:p>
            <a:r>
              <a:rPr lang="en-US" sz="1400" dirty="0">
                <a:latin typeface="Lucida Console" panose="020B0609040504020204" pitchFamily="49" charset="0"/>
              </a:rPr>
              <a:t>&gt; </a:t>
            </a:r>
            <a:r>
              <a:rPr lang="en-US" sz="1400" dirty="0" err="1">
                <a:latin typeface="Lucida Console" panose="020B0609040504020204" pitchFamily="49" charset="0"/>
              </a:rPr>
              <a:t>coef</a:t>
            </a:r>
            <a:r>
              <a:rPr lang="en-US" sz="1400" dirty="0">
                <a:latin typeface="Lucida Console" panose="020B0609040504020204" pitchFamily="49" charset="0"/>
              </a:rPr>
              <a:t>(cars.mod)</a:t>
            </a:r>
          </a:p>
          <a:p>
            <a:r>
              <a:rPr lang="en-US" sz="1400" dirty="0">
                <a:latin typeface="Lucida Console" panose="020B0609040504020204" pitchFamily="49" charset="0"/>
              </a:rPr>
              <a:t>(Intercept)      Weight </a:t>
            </a:r>
          </a:p>
          <a:p>
            <a:r>
              <a:rPr lang="en-US" sz="1400" dirty="0">
                <a:latin typeface="Lucida Console" panose="020B0609040504020204" pitchFamily="49" charset="0"/>
              </a:rPr>
              <a:t>   47.04835    -0.00803 </a:t>
            </a:r>
          </a:p>
        </p:txBody>
      </p:sp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D9D61ED2-242D-4DC5-AE58-AC71F079CC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3898" y="2851901"/>
            <a:ext cx="3712000" cy="370647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5CBDC77-4AD5-4D46-AB5D-6FCC0B9238DB}"/>
                  </a:ext>
                </a:extLst>
              </p:cNvPr>
              <p:cNvSpPr txBox="1"/>
              <p:nvPr/>
            </p:nvSpPr>
            <p:spPr>
              <a:xfrm>
                <a:off x="533400" y="3200400"/>
                <a:ext cx="3712000" cy="2042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Relationship clearly non-linear</a:t>
                </a:r>
              </a:p>
              <a:p>
                <a:endParaRPr lang="en-US" dirty="0"/>
              </a:p>
              <a:p>
                <a:r>
                  <a:rPr lang="en-US" dirty="0">
                    <a:solidFill>
                      <a:srgbClr val="FF0000"/>
                    </a:solidFill>
                  </a:rPr>
                  <a:t>Tukey arrow rule</a:t>
                </a:r>
                <a:r>
                  <a:rPr lang="en-US" dirty="0"/>
                  <a:t>: transform Y (or X)</a:t>
                </a:r>
              </a:p>
              <a:p>
                <a:r>
                  <a:rPr lang="en-US" dirty="0"/>
                  <a:t>as arrow thru the curve bulges</a:t>
                </a:r>
              </a:p>
              <a:p>
                <a:r>
                  <a:rPr lang="en-US" dirty="0"/>
                  <a:t>y </a:t>
                </a:r>
                <a:r>
                  <a:rPr lang="en-US" dirty="0">
                    <a:sym typeface="Symbol" panose="05050102010706020507" pitchFamily="18" charset="2"/>
                  </a:rPr>
                  <a:t>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𝑦</m:t>
                        </m:r>
                      </m:e>
                    </m:rad>
                  </m:oMath>
                </a14:m>
                <a:r>
                  <a:rPr lang="en-US" b="0" dirty="0">
                    <a:sym typeface="Symbol" panose="05050102010706020507" pitchFamily="18" charset="2"/>
                  </a:rPr>
                  <a:t>, log(y), 1/y</a:t>
                </a:r>
              </a:p>
              <a:p>
                <a:r>
                  <a:rPr lang="en-US" dirty="0"/>
                  <a:t>x </a:t>
                </a:r>
                <a:r>
                  <a:rPr lang="en-US" dirty="0">
                    <a:sym typeface="Symbol" panose="05050102010706020507" pitchFamily="18" charset="2"/>
                  </a:rPr>
                  <a:t>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𝑥</m:t>
                        </m:r>
                      </m:e>
                    </m:rad>
                  </m:oMath>
                </a14:m>
                <a:r>
                  <a:rPr lang="en-US" dirty="0">
                    <a:sym typeface="Symbol" panose="05050102010706020507" pitchFamily="18" charset="2"/>
                  </a:rPr>
                  <a:t>, log(x), 1/x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5CBDC77-4AD5-4D46-AB5D-6FCC0B9238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3200400"/>
                <a:ext cx="3712000" cy="2042610"/>
              </a:xfrm>
              <a:prstGeom prst="rect">
                <a:avLst/>
              </a:prstGeom>
              <a:blipFill>
                <a:blip r:embed="rId3"/>
                <a:stretch>
                  <a:fillRect l="-1480" t="-14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70280B4-B342-46CD-AC9C-71A4A86B079C}"/>
              </a:ext>
            </a:extLst>
          </p:cNvPr>
          <p:cNvCxnSpPr>
            <a:cxnSpLocks/>
          </p:cNvCxnSpPr>
          <p:nvPr/>
        </p:nvCxnSpPr>
        <p:spPr>
          <a:xfrm flipH="1">
            <a:off x="5486400" y="4419600"/>
            <a:ext cx="1447800" cy="1481700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4CAB260-8DD6-4A9D-9D1C-F2EC51252224}"/>
              </a:ext>
            </a:extLst>
          </p:cNvPr>
          <p:cNvCxnSpPr>
            <a:cxnSpLocks/>
          </p:cNvCxnSpPr>
          <p:nvPr/>
        </p:nvCxnSpPr>
        <p:spPr>
          <a:xfrm>
            <a:off x="5029200" y="4191000"/>
            <a:ext cx="0" cy="1710300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77193D9-EB75-468A-B38A-0BDF3AA7D312}"/>
              </a:ext>
            </a:extLst>
          </p:cNvPr>
          <p:cNvCxnSpPr/>
          <p:nvPr/>
        </p:nvCxnSpPr>
        <p:spPr>
          <a:xfrm flipH="1">
            <a:off x="5562600" y="6172200"/>
            <a:ext cx="1502200" cy="0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1092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B9484-0D69-421D-9D44-9CC6861526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MASSextra</a:t>
            </a:r>
            <a:r>
              <a:rPr lang="en-US" dirty="0"/>
              <a:t> package: </a:t>
            </a:r>
            <a:r>
              <a:rPr lang="en-US" dirty="0" err="1"/>
              <a:t>box_cox</a:t>
            </a:r>
            <a:r>
              <a:rPr lang="en-US" dirty="0"/>
              <a:t>()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B30566C-4EF0-4235-B8F3-24583CDEC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65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A99E7C-01FA-4E57-B05B-2D3381F152A2}"/>
              </a:ext>
            </a:extLst>
          </p:cNvPr>
          <p:cNvSpPr txBox="1"/>
          <p:nvPr/>
        </p:nvSpPr>
        <p:spPr>
          <a:xfrm>
            <a:off x="457200" y="1219200"/>
            <a:ext cx="8229600" cy="1200329"/>
          </a:xfrm>
          <a:prstGeom prst="rect">
            <a:avLst/>
          </a:prstGeom>
          <a:solidFill>
            <a:srgbClr val="FFFF00">
              <a:alpha val="2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&gt; library(</a:t>
            </a:r>
            <a:r>
              <a:rPr lang="en-US" dirty="0" err="1"/>
              <a:t>MASSExtra</a:t>
            </a:r>
            <a:r>
              <a:rPr lang="en-US" dirty="0"/>
              <a:t>)</a:t>
            </a:r>
          </a:p>
          <a:p>
            <a:r>
              <a:rPr lang="en-US" dirty="0"/>
              <a:t>&gt; </a:t>
            </a:r>
            <a:r>
              <a:rPr lang="en-US" dirty="0" err="1"/>
              <a:t>box_cox</a:t>
            </a:r>
            <a:r>
              <a:rPr lang="en-US" dirty="0"/>
              <a:t>(cars.mod)     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# plot log likelihood vs. lambda</a:t>
            </a:r>
          </a:p>
          <a:p>
            <a:r>
              <a:rPr lang="en-US" dirty="0"/>
              <a:t>&gt; </a:t>
            </a:r>
            <a:r>
              <a:rPr lang="en-US" dirty="0" err="1"/>
              <a:t>lamba</a:t>
            </a:r>
            <a:r>
              <a:rPr lang="en-US" dirty="0"/>
              <a:t>(cars.mod)</a:t>
            </a:r>
          </a:p>
          <a:p>
            <a:r>
              <a:rPr lang="en-US" dirty="0"/>
              <a:t>[1] -1.26</a:t>
            </a:r>
          </a:p>
        </p:txBody>
      </p:sp>
      <p:pic>
        <p:nvPicPr>
          <p:cNvPr id="6" name="Picture 5" descr="Chart, line chart, histogram&#10;&#10;Description automatically generated">
            <a:extLst>
              <a:ext uri="{FF2B5EF4-FFF2-40B4-BE49-F238E27FC236}">
                <a16:creationId xmlns:a16="http://schemas.microsoft.com/office/drawing/2014/main" id="{B2C8FEE4-B4C5-4289-B8E2-7BCD5C6C09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487477"/>
            <a:ext cx="3138095" cy="3000000"/>
          </a:xfrm>
          <a:prstGeom prst="rect">
            <a:avLst/>
          </a:prstGeom>
        </p:spPr>
      </p:pic>
      <p:pic>
        <p:nvPicPr>
          <p:cNvPr id="8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3268D99D-72F8-4C77-B937-F859D9C477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3378456"/>
            <a:ext cx="3200000" cy="319523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7870041-BFB0-49BA-9156-C11B88250E22}"/>
              </a:ext>
            </a:extLst>
          </p:cNvPr>
          <p:cNvSpPr txBox="1"/>
          <p:nvPr/>
        </p:nvSpPr>
        <p:spPr>
          <a:xfrm>
            <a:off x="460743" y="2688240"/>
            <a:ext cx="35155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plot of – log(L) ~ RSS shows the minimum &amp; CI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37C6BB-5FDF-432E-9980-49F7E2076E83}"/>
              </a:ext>
            </a:extLst>
          </p:cNvPr>
          <p:cNvSpPr txBox="1"/>
          <p:nvPr/>
        </p:nvSpPr>
        <p:spPr>
          <a:xfrm>
            <a:off x="4572000" y="2714326"/>
            <a:ext cx="403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plot (</a:t>
            </a:r>
            <a:r>
              <a:rPr lang="en-US" dirty="0" err="1"/>
              <a:t>bc</a:t>
            </a:r>
            <a:r>
              <a:rPr lang="en-US" dirty="0"/>
              <a:t>(</a:t>
            </a:r>
            <a:r>
              <a:rPr lang="en-US" dirty="0" err="1">
                <a:latin typeface="Lucida Console" panose="020B0609040504020204" pitchFamily="49" charset="0"/>
              </a:rPr>
              <a:t>MPG.city</a:t>
            </a:r>
            <a:r>
              <a:rPr lang="en-US" dirty="0">
                <a:latin typeface="Lucida Console" panose="020B0609040504020204" pitchFamily="49" charset="0"/>
              </a:rPr>
              <a:t>, </a:t>
            </a:r>
            <a:r>
              <a:rPr lang="en-US" dirty="0" err="1"/>
              <a:t>lamba</a:t>
            </a:r>
            <a:r>
              <a:rPr lang="en-US" dirty="0"/>
              <a:t>(cars.mod))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6C4044E-AF95-488A-A1CB-76DBA7F62C3E}"/>
              </a:ext>
            </a:extLst>
          </p:cNvPr>
          <p:cNvCxnSpPr/>
          <p:nvPr/>
        </p:nvCxnSpPr>
        <p:spPr>
          <a:xfrm>
            <a:off x="2830033" y="4800600"/>
            <a:ext cx="0" cy="999701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EB150FC-6FD9-44B9-A8AC-A68585A3396A}"/>
              </a:ext>
            </a:extLst>
          </p:cNvPr>
          <p:cNvSpPr txBox="1"/>
          <p:nvPr/>
        </p:nvSpPr>
        <p:spPr>
          <a:xfrm>
            <a:off x="2563333" y="4539481"/>
            <a:ext cx="533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y</a:t>
            </a:r>
            <a:r>
              <a:rPr lang="en-US" baseline="30000" dirty="0">
                <a:solidFill>
                  <a:srgbClr val="FF0000"/>
                </a:solidFill>
              </a:rPr>
              <a:t>-1</a:t>
            </a:r>
          </a:p>
        </p:txBody>
      </p:sp>
    </p:spTree>
    <p:extLst>
      <p:ext uri="{BB962C8B-B14F-4D97-AF65-F5344CB8AC3E}">
        <p14:creationId xmlns:p14="http://schemas.microsoft.com/office/powerpoint/2010/main" val="94547870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C4097-39B5-401B-83C7-F53984303B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 anchor="ctr">
            <a:normAutofit/>
          </a:bodyPr>
          <a:lstStyle/>
          <a:p>
            <a:pPr algn="l"/>
            <a:r>
              <a:rPr lang="en-US" dirty="0" err="1"/>
              <a:t>easystats</a:t>
            </a:r>
            <a:r>
              <a:rPr lang="en-US" dirty="0"/>
              <a:t>: performance package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4341303-0863-4AC8-8069-51C4513977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810B7604-93B8-4136-B9BD-D1CE89EE20B0}" type="slidenum">
              <a:rPr lang="en-US" smtClean="0"/>
              <a:pPr>
                <a:spcAft>
                  <a:spcPts val="600"/>
                </a:spcAft>
              </a:pPr>
              <a:t>66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4D2C3F-CFCE-42A8-B1D1-229AD72B61DE}"/>
              </a:ext>
            </a:extLst>
          </p:cNvPr>
          <p:cNvSpPr txBox="1"/>
          <p:nvPr/>
        </p:nvSpPr>
        <p:spPr>
          <a:xfrm>
            <a:off x="457200" y="1219200"/>
            <a:ext cx="2438400" cy="646331"/>
          </a:xfrm>
          <a:prstGeom prst="rect">
            <a:avLst/>
          </a:prstGeom>
          <a:solidFill>
            <a:srgbClr val="FFFF00">
              <a:alpha val="2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library(performance)</a:t>
            </a:r>
          </a:p>
          <a:p>
            <a:r>
              <a:rPr lang="en-US" dirty="0" err="1"/>
              <a:t>check_model</a:t>
            </a:r>
            <a:r>
              <a:rPr lang="en-US" dirty="0"/>
              <a:t>(mod0)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070B83-2339-4625-99CE-FA6250CA693E}"/>
              </a:ext>
            </a:extLst>
          </p:cNvPr>
          <p:cNvSpPr txBox="1"/>
          <p:nvPr/>
        </p:nvSpPr>
        <p:spPr>
          <a:xfrm>
            <a:off x="457200" y="2438400"/>
            <a:ext cx="20574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package gives all the standard plots plus some others</a:t>
            </a:r>
          </a:p>
          <a:p>
            <a:endParaRPr lang="en-US" dirty="0"/>
          </a:p>
          <a:p>
            <a:r>
              <a:rPr lang="en-US" dirty="0"/>
              <a:t>Captions indicate what should be seen for a good model</a:t>
            </a:r>
          </a:p>
        </p:txBody>
      </p:sp>
      <p:pic>
        <p:nvPicPr>
          <p:cNvPr id="8" name="Picture 7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653C8689-4485-4384-948A-263F7A608A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1216182"/>
            <a:ext cx="5550738" cy="5181600"/>
          </a:xfrm>
          <a:prstGeom prst="rect">
            <a:avLst/>
          </a:prstGeom>
        </p:spPr>
      </p:pic>
      <p:pic>
        <p:nvPicPr>
          <p:cNvPr id="10" name="Picture 9" descr="A picture containing text, clipart, businesscard&#10;&#10;Description automatically generated">
            <a:extLst>
              <a:ext uri="{FF2B5EF4-FFF2-40B4-BE49-F238E27FC236}">
                <a16:creationId xmlns:a16="http://schemas.microsoft.com/office/drawing/2014/main" id="{56865404-895C-4196-9C50-1D9308E1E4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1858" y="149923"/>
            <a:ext cx="869918" cy="1005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73784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0F31A6-0194-451C-8EA2-F55CC6E2D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easystats</a:t>
            </a:r>
            <a:r>
              <a:rPr lang="en-US" dirty="0"/>
              <a:t>: report package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931DB3-CF2A-4FD6-979B-411D4CA36E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67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B71979-4C91-4070-97B9-D75A5518E82B}"/>
              </a:ext>
            </a:extLst>
          </p:cNvPr>
          <p:cNvSpPr txBox="1"/>
          <p:nvPr/>
        </p:nvSpPr>
        <p:spPr>
          <a:xfrm>
            <a:off x="457200" y="2304412"/>
            <a:ext cx="8229600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We fitted a linear model (estimated using OLS) to predict prestige with education (formula: prestige ~ education + income + women + type). The model explains a statistically significant and substantial proportion of variance (R2 = 0.83, F(5, 92) = 93.07, p &lt; .001, adj. R2 = 0.83). The model's intercept, corresponding to education = 0, is at 0.18 (95% CI [-13.81, 14.18], t(92) = 0.03, p = 0.979). Within this model:</a:t>
            </a:r>
          </a:p>
          <a:p>
            <a:endParaRPr lang="en-US" sz="1400" dirty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The effect of </a:t>
            </a:r>
            <a:r>
              <a:rPr lang="en-US" sz="1400" b="1" dirty="0">
                <a:solidFill>
                  <a:schemeClr val="accent1">
                    <a:lumMod val="75000"/>
                  </a:schemeClr>
                </a:solidFill>
              </a:rPr>
              <a:t>education</a:t>
            </a:r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 is statistically significant and positive (beta = 3.66, 95% CI [2.38, 4.95], t(92) = 5.67, p &lt; .001; Std. beta = 0.59, 95% CI [0.38, 0.80])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The effect of </a:t>
            </a:r>
            <a:r>
              <a:rPr lang="en-US" sz="1400" b="1" dirty="0">
                <a:solidFill>
                  <a:schemeClr val="accent1">
                    <a:lumMod val="75000"/>
                  </a:schemeClr>
                </a:solidFill>
              </a:rPr>
              <a:t>income</a:t>
            </a:r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 is statistically significant and positive (beta = 1.04e-03, 95% CI [5.22e-04, 1.56e-03], t(92) = 3.98, p &lt; .001; Std. beta = 0.26, 95% CI [0.13, 0.39])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The effect of </a:t>
            </a:r>
            <a:r>
              <a:rPr lang="en-US" sz="1400" b="1" dirty="0">
                <a:solidFill>
                  <a:schemeClr val="accent1">
                    <a:lumMod val="75000"/>
                  </a:schemeClr>
                </a:solidFill>
              </a:rPr>
              <a:t>women</a:t>
            </a:r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 is statistically non-significant and positive (beta = 6.44e-03, 95% CI [-0.05, 0.07], t(92) = 0.21, p = 0.832; Std. beta = 0.01, 95% CI [-0.10, 0.12])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The effect of </a:t>
            </a:r>
            <a:r>
              <a:rPr lang="en-US" sz="1400" b="1" dirty="0">
                <a:solidFill>
                  <a:schemeClr val="accent1">
                    <a:lumMod val="75000"/>
                  </a:schemeClr>
                </a:solidFill>
              </a:rPr>
              <a:t>type [linear] </a:t>
            </a:r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is statistically non-significant and positive (beta = 4.18, 95% CI [-1.35, 9.71], t(92) = 1.50, p = 0.137; Std. beta = 0.24, 95% CI [-0.08, 0.57])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The effect of </a:t>
            </a:r>
            <a:r>
              <a:rPr lang="en-US" sz="1400" b="1" dirty="0">
                <a:solidFill>
                  <a:schemeClr val="accent1">
                    <a:lumMod val="75000"/>
                  </a:schemeClr>
                </a:solidFill>
              </a:rPr>
              <a:t>type [quadratic] </a:t>
            </a:r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is statistically significant and positive (beta = 4.79, 95% CI [1.72, 7.86], t(92) = 3.10, p = 0.003; Std. beta = 0.28, 95% CI [0.10, 0.46])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13CD95-FF0D-4388-9FF1-ABED6FFEFE10}"/>
              </a:ext>
            </a:extLst>
          </p:cNvPr>
          <p:cNvSpPr txBox="1"/>
          <p:nvPr/>
        </p:nvSpPr>
        <p:spPr>
          <a:xfrm>
            <a:off x="457200" y="1219200"/>
            <a:ext cx="8229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report package generates a textual description of the results of a fitted model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C39A4E-DA34-41DB-BBBD-0F98F433723F}"/>
              </a:ext>
            </a:extLst>
          </p:cNvPr>
          <p:cNvSpPr txBox="1"/>
          <p:nvPr/>
        </p:nvSpPr>
        <p:spPr>
          <a:xfrm>
            <a:off x="609600" y="1644134"/>
            <a:ext cx="4267200" cy="369332"/>
          </a:xfrm>
          <a:prstGeom prst="rect">
            <a:avLst/>
          </a:prstGeom>
          <a:solidFill>
            <a:srgbClr val="FFFF00">
              <a:alpha val="3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Lucida Sans Typewriter" panose="020B0509030504030204" pitchFamily="49" charset="0"/>
              </a:rPr>
              <a:t>library(report); report(mod0)</a:t>
            </a:r>
          </a:p>
        </p:txBody>
      </p:sp>
      <p:pic>
        <p:nvPicPr>
          <p:cNvPr id="9" name="Picture 8" descr="A picture containing text, sign, vector graphics&#10;&#10;Description automatically generated">
            <a:extLst>
              <a:ext uri="{FF2B5EF4-FFF2-40B4-BE49-F238E27FC236}">
                <a16:creationId xmlns:a16="http://schemas.microsoft.com/office/drawing/2014/main" id="{67B87F45-FD51-4805-BD81-05E7359C799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8276" y="136525"/>
            <a:ext cx="869114" cy="1005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19228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800" dirty="0"/>
              <a:t>Tables are for look-up; graphs can give insight</a:t>
            </a:r>
          </a:p>
          <a:p>
            <a:r>
              <a:rPr lang="en-US" sz="2800" dirty="0"/>
              <a:t>“Linear” models include so much more than ANOVA &amp; regression</a:t>
            </a:r>
          </a:p>
          <a:p>
            <a:r>
              <a:rPr lang="en-US" sz="2800" dirty="0"/>
              <a:t>Data plots are more effective when enhanced</a:t>
            </a:r>
          </a:p>
          <a:p>
            <a:pPr lvl="1"/>
            <a:r>
              <a:rPr lang="en-US" sz="2400" dirty="0"/>
              <a:t>data ellipses </a:t>
            </a:r>
            <a:r>
              <a:rPr lang="en-US" sz="2400" dirty="0">
                <a:sym typeface="Symbol"/>
              </a:rPr>
              <a:t></a:t>
            </a:r>
            <a:r>
              <a:rPr lang="en-US" sz="2400" dirty="0"/>
              <a:t> strength &amp; precision of correlation</a:t>
            </a:r>
          </a:p>
          <a:p>
            <a:pPr lvl="1"/>
            <a:r>
              <a:rPr lang="en-US" sz="2400" dirty="0"/>
              <a:t>regression lines and smoothed curves</a:t>
            </a:r>
          </a:p>
          <a:p>
            <a:pPr lvl="1"/>
            <a:r>
              <a:rPr lang="en-US" sz="2400" dirty="0"/>
              <a:t>point identification </a:t>
            </a:r>
            <a:r>
              <a:rPr lang="en-US" sz="2400" dirty="0">
                <a:sym typeface="Symbol"/>
              </a:rPr>
              <a:t></a:t>
            </a:r>
            <a:r>
              <a:rPr lang="en-US" sz="2400" dirty="0"/>
              <a:t> noteworthy observations</a:t>
            </a:r>
          </a:p>
          <a:p>
            <a:r>
              <a:rPr lang="en-US" sz="2800" dirty="0"/>
              <a:t>Effect plots show informative views of models</a:t>
            </a:r>
          </a:p>
          <a:p>
            <a:pPr lvl="1"/>
            <a:r>
              <a:rPr lang="en-US" sz="2400" dirty="0"/>
              <a:t>Visualize conditional effects, holding others constant</a:t>
            </a:r>
          </a:p>
          <a:p>
            <a:r>
              <a:rPr lang="en-US" sz="2800" dirty="0"/>
              <a:t>Diagnostic plots can reveal:</a:t>
            </a:r>
          </a:p>
          <a:p>
            <a:pPr lvl="1"/>
            <a:r>
              <a:rPr lang="en-US" sz="2400" dirty="0"/>
              <a:t>violations of assumptions, </a:t>
            </a:r>
          </a:p>
          <a:p>
            <a:pPr lvl="1"/>
            <a:r>
              <a:rPr lang="en-US" sz="2400" dirty="0"/>
              <a:t>influential observations,</a:t>
            </a:r>
          </a:p>
          <a:p>
            <a:pPr lvl="1"/>
            <a:r>
              <a:rPr lang="en-US" sz="2400" dirty="0"/>
              <a:t>need for transformations.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688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274638"/>
            <a:ext cx="5791200" cy="715962"/>
          </a:xfrm>
        </p:spPr>
        <p:txBody>
          <a:bodyPr/>
          <a:lstStyle/>
          <a:p>
            <a:r>
              <a:rPr lang="en-US" dirty="0"/>
              <a:t>Sunlight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7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28600"/>
            <a:ext cx="1828800" cy="112166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334" y="1905000"/>
            <a:ext cx="5166880" cy="437197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477000" y="1538796"/>
            <a:ext cx="243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Why didn’t  they say this in the first place?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477000" y="2798325"/>
            <a:ext cx="1981200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NB: This is a presentation graph equivalent of the table</a:t>
            </a:r>
          </a:p>
          <a:p>
            <a:endParaRPr lang="en-US" sz="1600" dirty="0"/>
          </a:p>
          <a:p>
            <a:r>
              <a:rPr lang="en-US" sz="1600" dirty="0"/>
              <a:t>Shows </a:t>
            </a:r>
            <a:r>
              <a:rPr lang="en-US" sz="1600" dirty="0">
                <a:solidFill>
                  <a:srgbClr val="FF0000"/>
                </a:solidFill>
              </a:rPr>
              <a:t>standardized coefficient</a:t>
            </a:r>
            <a:r>
              <a:rPr lang="en-US" sz="1600" dirty="0"/>
              <a:t> with 95% CI</a:t>
            </a:r>
          </a:p>
          <a:p>
            <a:endParaRPr lang="en-US" sz="1600" dirty="0"/>
          </a:p>
          <a:p>
            <a:r>
              <a:rPr lang="en-US" sz="1600" dirty="0"/>
              <a:t>Factors (Country, sector) are shown relative to the baseline category</a:t>
            </a:r>
          </a:p>
          <a:p>
            <a:endParaRPr lang="en-US" sz="1600" dirty="0"/>
          </a:p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667000" y="1350264"/>
            <a:ext cx="2514600" cy="369332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coefplot</a:t>
            </a:r>
            <a:r>
              <a:rPr lang="en-US" dirty="0"/>
              <a:t>(model)</a:t>
            </a:r>
          </a:p>
        </p:txBody>
      </p:sp>
    </p:spTree>
    <p:extLst>
      <p:ext uri="{BB962C8B-B14F-4D97-AF65-F5344CB8AC3E}">
        <p14:creationId xmlns:p14="http://schemas.microsoft.com/office/powerpoint/2010/main" val="27246038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Run, don’t walk toward the sunlight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8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1743352"/>
            <a:ext cx="4572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1063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Graphs can give enlightenment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9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171" y="1219200"/>
            <a:ext cx="3657600" cy="505658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0" y="1295400"/>
            <a:ext cx="4114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The greatest value of a picture is when it forces us to notice what we never expected to see.</a:t>
            </a:r>
          </a:p>
          <a:p>
            <a:r>
              <a:rPr lang="en-US" dirty="0"/>
              <a:t>-- John W. </a:t>
            </a:r>
            <a:r>
              <a:rPr lang="en-US" dirty="0" err="1"/>
              <a:t>Tukey</a:t>
            </a:r>
            <a:endParaRPr lang="en-US" dirty="0"/>
          </a:p>
        </p:txBody>
      </p:sp>
      <p:pic>
        <p:nvPicPr>
          <p:cNvPr id="6" name="Picture 4" descr="davishw2">
            <a:extLst>
              <a:ext uri="{FF2B5EF4-FFF2-40B4-BE49-F238E27FC236}">
                <a16:creationId xmlns:a16="http://schemas.microsoft.com/office/drawing/2014/main" id="{11E12550-C817-4DA2-90E1-4CDD22AABD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6336" y="3196347"/>
            <a:ext cx="3153728" cy="3153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0753E1B-3E5F-4122-884E-F7953C696513}"/>
              </a:ext>
            </a:extLst>
          </p:cNvPr>
          <p:cNvSpPr txBox="1"/>
          <p:nvPr/>
        </p:nvSpPr>
        <p:spPr>
          <a:xfrm>
            <a:off x="4724400" y="2832803"/>
            <a:ext cx="3962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Effect of one rotten point on regression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E10D3C9-D371-43C6-A6B3-DCC91540C7D5}"/>
              </a:ext>
            </a:extLst>
          </p:cNvPr>
          <p:cNvSpPr/>
          <p:nvPr/>
        </p:nvSpPr>
        <p:spPr>
          <a:xfrm>
            <a:off x="7610475" y="5486400"/>
            <a:ext cx="304800" cy="307777"/>
          </a:xfrm>
          <a:prstGeom prst="ellipse">
            <a:avLst/>
          </a:prstGeom>
          <a:noFill/>
          <a:ln>
            <a:solidFill>
              <a:schemeClr val="accent1">
                <a:shade val="5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6EFE436-7BEF-40F5-B543-E3D5196C507F}"/>
              </a:ext>
            </a:extLst>
          </p:cNvPr>
          <p:cNvCxnSpPr>
            <a:cxnSpLocks/>
          </p:cNvCxnSpPr>
          <p:nvPr/>
        </p:nvCxnSpPr>
        <p:spPr>
          <a:xfrm>
            <a:off x="7762875" y="3249211"/>
            <a:ext cx="0" cy="1524000"/>
          </a:xfrm>
          <a:prstGeom prst="straightConnector1">
            <a:avLst/>
          </a:prstGeom>
          <a:ln w="317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9133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theme/theme1.xml><?xml version="1.0" encoding="utf-8"?>
<a:theme xmlns:a="http://schemas.openxmlformats.org/drawingml/2006/main" name="CHF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 w="31750">
          <a:solidFill>
            <a:srgbClr val="FF0000"/>
          </a:solidFill>
          <a:tailEnd type="stealth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636</TotalTime>
  <Words>5762</Words>
  <Application>Microsoft Office PowerPoint</Application>
  <PresentationFormat>On-screen Show (4:3)</PresentationFormat>
  <Paragraphs>730</Paragraphs>
  <Slides>68</Slides>
  <Notes>3</Notes>
  <HiddenSlides>1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77" baseType="lpstr">
      <vt:lpstr>Arial</vt:lpstr>
      <vt:lpstr>Calibri</vt:lpstr>
      <vt:lpstr>Cambria Math</vt:lpstr>
      <vt:lpstr>Courier New</vt:lpstr>
      <vt:lpstr>Lucida Console</vt:lpstr>
      <vt:lpstr>Lucida Sans Typewriter</vt:lpstr>
      <vt:lpstr>Wingdings</vt:lpstr>
      <vt:lpstr>CHF</vt:lpstr>
      <vt:lpstr>Equation</vt:lpstr>
      <vt:lpstr>Visualizing Linear Models:  An R Bag of Tricks Session 1: Getting Started</vt:lpstr>
      <vt:lpstr>Today’s topics</vt:lpstr>
      <vt:lpstr>What you need</vt:lpstr>
      <vt:lpstr>Why plot your data?</vt:lpstr>
      <vt:lpstr>Cucumbers</vt:lpstr>
      <vt:lpstr>What’s wrong with this picture?</vt:lpstr>
      <vt:lpstr>Sunlight</vt:lpstr>
      <vt:lpstr>Run, don’t walk toward the sunlight</vt:lpstr>
      <vt:lpstr>Graphs can give enlightenment</vt:lpstr>
      <vt:lpstr>Dangers of numbers-only output</vt:lpstr>
      <vt:lpstr>Sometimes, don’t need numbers at all</vt:lpstr>
      <vt:lpstr>If you do need tables– make them pretty</vt:lpstr>
      <vt:lpstr>Visual table ideas: Heatmap shading</vt:lpstr>
      <vt:lpstr>Visual table ideas: Heatmap shading</vt:lpstr>
      <vt:lpstr>Visual table ideas: Sparklines</vt:lpstr>
      <vt:lpstr>Linear models</vt:lpstr>
      <vt:lpstr>The General Linear Model</vt:lpstr>
      <vt:lpstr>Fitting linear models in R: lm()</vt:lpstr>
      <vt:lpstr>Fitting linear models in R: lm()</vt:lpstr>
      <vt:lpstr>Generalized Linear Models: glm()</vt:lpstr>
      <vt:lpstr>Generalized Linear Models</vt:lpstr>
      <vt:lpstr>Model-based methods: Overview</vt:lpstr>
      <vt:lpstr>Plots for linear models</vt:lpstr>
      <vt:lpstr>Plots for linear models</vt:lpstr>
      <vt:lpstr>Plots for linear models</vt:lpstr>
      <vt:lpstr>R packages</vt:lpstr>
      <vt:lpstr>Occupational Prestige data</vt:lpstr>
      <vt:lpstr>Follow along</vt:lpstr>
      <vt:lpstr>Informative scatterplots</vt:lpstr>
      <vt:lpstr>Informative scatterplots</vt:lpstr>
      <vt:lpstr>The same, with ggplot2</vt:lpstr>
      <vt:lpstr>Try log(income)</vt:lpstr>
      <vt:lpstr>Stratify by type?</vt:lpstr>
      <vt:lpstr>ggplot2 version</vt:lpstr>
      <vt:lpstr>Scatterplot matrix</vt:lpstr>
      <vt:lpstr>Fit a simple model</vt:lpstr>
      <vt:lpstr>Fit a more complex model</vt:lpstr>
      <vt:lpstr>Coefficient plots</vt:lpstr>
      <vt:lpstr>Coefficient plots</vt:lpstr>
      <vt:lpstr>PowerPoint Presentation</vt:lpstr>
      <vt:lpstr>GGally::ggcoef_*() plots</vt:lpstr>
      <vt:lpstr>Model (effect) plots</vt:lpstr>
      <vt:lpstr>Model (effect) plots: education</vt:lpstr>
      <vt:lpstr>Model (effect) plots</vt:lpstr>
      <vt:lpstr>Model (effect) plots: women</vt:lpstr>
      <vt:lpstr>Model (effect) plots: income</vt:lpstr>
      <vt:lpstr>visreg plots: Air quality data</vt:lpstr>
      <vt:lpstr>Air quality: main effects model</vt:lpstr>
      <vt:lpstr>visreg conditional plots</vt:lpstr>
      <vt:lpstr>Factor variables &amp; interactions</vt:lpstr>
      <vt:lpstr>Factor variables &amp; interactions</vt:lpstr>
      <vt:lpstr>Non-linear effects</vt:lpstr>
      <vt:lpstr>Response surface models (visreg2d)</vt:lpstr>
      <vt:lpstr>Regression trees</vt:lpstr>
      <vt:lpstr>Prestige data: rpart tree</vt:lpstr>
      <vt:lpstr>Prestige data: rpart tree</vt:lpstr>
      <vt:lpstr>Diagnostic plots</vt:lpstr>
      <vt:lpstr>The “regression quartet”</vt:lpstr>
      <vt:lpstr>Unusual data: Leverage &amp; Influence</vt:lpstr>
      <vt:lpstr>Influence plots</vt:lpstr>
      <vt:lpstr>Spread-level plots</vt:lpstr>
      <vt:lpstr>Spread-level plot: baseball data</vt:lpstr>
      <vt:lpstr>Box Cox transformation</vt:lpstr>
      <vt:lpstr>Example: Cars93 data</vt:lpstr>
      <vt:lpstr>MASSextra package: box_cox()</vt:lpstr>
      <vt:lpstr>easystats: performance package</vt:lpstr>
      <vt:lpstr>easystats: report package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lecture1</dc:title>
  <dc:creator>Michael L Friendly</dc:creator>
  <cp:lastModifiedBy>Michael L Friendly</cp:lastModifiedBy>
  <cp:revision>32</cp:revision>
  <dcterms:created xsi:type="dcterms:W3CDTF">2021-11-03T14:34:50Z</dcterms:created>
  <dcterms:modified xsi:type="dcterms:W3CDTF">2022-08-31T21:14:57Z</dcterms:modified>
</cp:coreProperties>
</file>